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6" r:id="rId10"/>
    <p:sldId id="267" r:id="rId11"/>
    <p:sldId id="268" r:id="rId12"/>
    <p:sldId id="270" r:id="rId13"/>
    <p:sldId id="271" r:id="rId14"/>
    <p:sldId id="272" r:id="rId15"/>
    <p:sldId id="262" r:id="rId16"/>
    <p:sldId id="263" r:id="rId17"/>
    <p:sldId id="264" r:id="rId18"/>
    <p:sldId id="265" r:id="rId19"/>
  </p:sldIdLst>
  <p:sldSz cx="14630400" cy="8229600"/>
  <p:notesSz cx="8229600" cy="14630400"/>
  <p:embeddedFontLst>
    <p:embeddedFont>
      <p:font typeface="Roboto Medium" panose="02000000000000000000" pitchFamily="34" charset="0"/>
      <p:bold r:id="rId23"/>
    </p:embeddedFont>
    <p:embeddedFont>
      <p:font typeface="Roboto Medium" panose="02000000000000000000" pitchFamily="34" charset="-122"/>
      <p:bold r:id="rId24"/>
    </p:embeddedFont>
    <p:embeddedFont>
      <p:font typeface="Roboto Medium" panose="02000000000000000000" pitchFamily="34" charset="-120"/>
      <p:bold r:id="rId25"/>
    </p:embeddedFont>
    <p:embeddedFont>
      <p:font typeface="Roboto" panose="02000000000000000000" pitchFamily="34" charset="0"/>
      <p:regular r:id="rId26"/>
    </p:embeddedFont>
    <p:embeddedFont>
      <p:font typeface="Roboto" panose="02000000000000000000" pitchFamily="34" charset="-122"/>
      <p:regular r:id="rId27"/>
    </p:embeddedFont>
    <p:embeddedFont>
      <p:font typeface="Roboto" panose="02000000000000000000" pitchFamily="34" charset="-120"/>
      <p:regular r:id="rId28"/>
    </p:embeddedFont>
    <p:embeddedFont>
      <p:font typeface="Calibri" panose="020F0502020204030204" charset="0"/>
      <p:regular r:id="rId29"/>
      <p:bold r:id="rId30"/>
      <p:italic r:id="rId31"/>
      <p:boldItalic r:id="rId3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Dimensionality Reduction using Autoencoders</a:t>
            </a:r>
            <a:endParaRPr lang="en-US" sz="4450" dirty="0"/>
          </a:p>
        </p:txBody>
      </p:sp>
      <p:sp>
        <p:nvSpPr>
          <p:cNvPr id="4" name="Text 1"/>
          <p:cNvSpPr/>
          <p:nvPr/>
        </p:nvSpPr>
        <p:spPr>
          <a:xfrm>
            <a:off x="793790" y="4449247"/>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An introduction to deep learning and data analysis using autoencoders for dimensionality reduction. Explore methods for simplifying complex datasets while preserving essential information.</a:t>
            </a:r>
            <a:endParaRPr lang="en-US" sz="1750" dirty="0"/>
          </a:p>
        </p:txBody>
      </p:sp>
      <p:sp>
        <p:nvSpPr>
          <p:cNvPr id="14" name="Round Diagonal Corner Rectangle 13"/>
          <p:cNvSpPr/>
          <p:nvPr/>
        </p:nvSpPr>
        <p:spPr>
          <a:xfrm>
            <a:off x="12750800" y="7700010"/>
            <a:ext cx="1889125" cy="5251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1</a:t>
            </a:r>
            <a:endParaRPr lang="en-US" alt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68580"/>
            <a:ext cx="5486400" cy="8229600"/>
          </a:xfrm>
          <a:prstGeom prst="rect">
            <a:avLst/>
          </a:prstGeom>
        </p:spPr>
      </p:pic>
      <p:sp>
        <p:nvSpPr>
          <p:cNvPr id="3" name="Text 0"/>
          <p:cNvSpPr/>
          <p:nvPr/>
        </p:nvSpPr>
        <p:spPr>
          <a:xfrm>
            <a:off x="6226135" y="593408"/>
            <a:ext cx="5731669" cy="660440"/>
          </a:xfrm>
          <a:prstGeom prst="rect">
            <a:avLst/>
          </a:prstGeom>
          <a:noFill/>
        </p:spPr>
        <p:txBody>
          <a:bodyPr wrap="none" lIns="0" tIns="0" rIns="0" bIns="0" rtlCol="0" anchor="t"/>
          <a:lstStyle/>
          <a:p>
            <a:pPr marL="0" indent="0" algn="l">
              <a:lnSpc>
                <a:spcPts val="5200"/>
              </a:lnSpc>
              <a:buNone/>
            </a:pPr>
            <a:r>
              <a:rPr lang="en-US" sz="41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 output </a:t>
            </a:r>
            <a:endParaRPr lang="en-US" sz="4150" dirty="0"/>
          </a:p>
        </p:txBody>
      </p:sp>
      <p:sp>
        <p:nvSpPr>
          <p:cNvPr id="4" name="Shape 1"/>
          <p:cNvSpPr/>
          <p:nvPr/>
        </p:nvSpPr>
        <p:spPr>
          <a:xfrm>
            <a:off x="6226135" y="1570792"/>
            <a:ext cx="7664529" cy="6065282"/>
          </a:xfrm>
          <a:prstGeom prst="roundRect">
            <a:avLst>
              <a:gd name="adj" fmla="val 1464"/>
            </a:avLst>
          </a:prstGeom>
          <a:solidFill>
            <a:srgbClr val="0F163E"/>
          </a:solidFill>
        </p:spPr>
      </p:sp>
      <p:sp>
        <p:nvSpPr>
          <p:cNvPr id="5" name="Shape 2"/>
          <p:cNvSpPr/>
          <p:nvPr/>
        </p:nvSpPr>
        <p:spPr>
          <a:xfrm>
            <a:off x="6215658" y="1570792"/>
            <a:ext cx="7685484" cy="6065282"/>
          </a:xfrm>
          <a:prstGeom prst="roundRect">
            <a:avLst>
              <a:gd name="adj" fmla="val 523"/>
            </a:avLst>
          </a:prstGeom>
          <a:solidFill>
            <a:srgbClr val="0F163E"/>
          </a:solidFill>
        </p:spPr>
      </p:sp>
      <p:sp>
        <p:nvSpPr>
          <p:cNvPr id="6" name="Text 3"/>
          <p:cNvSpPr/>
          <p:nvPr/>
        </p:nvSpPr>
        <p:spPr>
          <a:xfrm>
            <a:off x="6426835" y="1729105"/>
            <a:ext cx="7263130" cy="5923280"/>
          </a:xfrm>
          <a:prstGeom prst="rect">
            <a:avLst/>
          </a:prstGeom>
          <a:noFill/>
        </p:spPr>
        <p:txBody>
          <a:bodyPr wrap="square" lIns="0" tIns="0" rIns="0" bIns="0" rtlCol="0" anchor="t"/>
          <a:lstStyle/>
          <a:p>
            <a:pPr marL="0" indent="0" algn="l">
              <a:lnSpc>
                <a:spcPct val="100000"/>
              </a:lnSpc>
              <a:buNone/>
            </a:pPr>
            <a:endParaRPr lang="en-US" altLang="en-GB" sz="1650" dirty="0">
              <a:solidFill>
                <a:schemeClr val="bg1"/>
              </a:solidFill>
            </a:endParaRPr>
          </a:p>
        </p:txBody>
      </p:sp>
      <p:sp>
        <p:nvSpPr>
          <p:cNvPr id="14" name="Round Diagonal Corner Rectangle 13"/>
          <p:cNvSpPr/>
          <p:nvPr/>
        </p:nvSpPr>
        <p:spPr>
          <a:xfrm>
            <a:off x="12740005" y="7635240"/>
            <a:ext cx="1889125" cy="62801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10</a:t>
            </a:r>
            <a:endParaRPr lang="en-US" altLang="en-GB"/>
          </a:p>
        </p:txBody>
      </p:sp>
      <p:pic>
        <p:nvPicPr>
          <p:cNvPr id="7" name="Picture 6"/>
          <p:cNvPicPr>
            <a:picLocks noChangeAspect="1"/>
          </p:cNvPicPr>
          <p:nvPr/>
        </p:nvPicPr>
        <p:blipFill>
          <a:blip r:embed="rId2"/>
          <a:stretch>
            <a:fillRect/>
          </a:stretch>
        </p:blipFill>
        <p:spPr>
          <a:xfrm>
            <a:off x="6656705" y="2440940"/>
            <a:ext cx="6804025" cy="32111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68580"/>
            <a:ext cx="5486400" cy="8229600"/>
          </a:xfrm>
          <a:prstGeom prst="rect">
            <a:avLst/>
          </a:prstGeom>
        </p:spPr>
      </p:pic>
      <p:sp>
        <p:nvSpPr>
          <p:cNvPr id="3" name="Text 0"/>
          <p:cNvSpPr/>
          <p:nvPr/>
        </p:nvSpPr>
        <p:spPr>
          <a:xfrm>
            <a:off x="6226135" y="593408"/>
            <a:ext cx="5731669" cy="660440"/>
          </a:xfrm>
          <a:prstGeom prst="rect">
            <a:avLst/>
          </a:prstGeom>
          <a:noFill/>
        </p:spPr>
        <p:txBody>
          <a:bodyPr wrap="none" lIns="0" tIns="0" rIns="0" bIns="0" rtlCol="0" anchor="t"/>
          <a:lstStyle/>
          <a:p>
            <a:pPr marL="0" indent="0" algn="l">
              <a:lnSpc>
                <a:spcPts val="5200"/>
              </a:lnSpc>
              <a:buNone/>
            </a:pPr>
            <a:r>
              <a:rPr lang="en-US" sz="41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 output </a:t>
            </a:r>
            <a:endParaRPr lang="en-US" sz="4150" dirty="0"/>
          </a:p>
        </p:txBody>
      </p:sp>
      <p:sp>
        <p:nvSpPr>
          <p:cNvPr id="4" name="Shape 1"/>
          <p:cNvSpPr/>
          <p:nvPr/>
        </p:nvSpPr>
        <p:spPr>
          <a:xfrm>
            <a:off x="6226135" y="1570792"/>
            <a:ext cx="7664529" cy="6065282"/>
          </a:xfrm>
          <a:prstGeom prst="roundRect">
            <a:avLst>
              <a:gd name="adj" fmla="val 1464"/>
            </a:avLst>
          </a:prstGeom>
          <a:solidFill>
            <a:srgbClr val="0F163E"/>
          </a:solidFill>
        </p:spPr>
      </p:sp>
      <p:sp>
        <p:nvSpPr>
          <p:cNvPr id="5" name="Shape 2"/>
          <p:cNvSpPr/>
          <p:nvPr/>
        </p:nvSpPr>
        <p:spPr>
          <a:xfrm>
            <a:off x="6215658" y="1570792"/>
            <a:ext cx="7685484" cy="6065282"/>
          </a:xfrm>
          <a:prstGeom prst="roundRect">
            <a:avLst>
              <a:gd name="adj" fmla="val 523"/>
            </a:avLst>
          </a:prstGeom>
          <a:solidFill>
            <a:srgbClr val="0F163E"/>
          </a:solidFill>
        </p:spPr>
      </p:sp>
      <p:sp>
        <p:nvSpPr>
          <p:cNvPr id="6" name="Text 3"/>
          <p:cNvSpPr/>
          <p:nvPr/>
        </p:nvSpPr>
        <p:spPr>
          <a:xfrm>
            <a:off x="6426835" y="1729105"/>
            <a:ext cx="7263130" cy="5923280"/>
          </a:xfrm>
          <a:prstGeom prst="rect">
            <a:avLst/>
          </a:prstGeom>
          <a:noFill/>
        </p:spPr>
        <p:txBody>
          <a:bodyPr wrap="square" lIns="0" tIns="0" rIns="0" bIns="0" rtlCol="0" anchor="t"/>
          <a:lstStyle/>
          <a:p>
            <a:pPr marL="0" indent="0" algn="l">
              <a:lnSpc>
                <a:spcPct val="100000"/>
              </a:lnSpc>
              <a:buNone/>
            </a:pPr>
            <a:endParaRPr lang="en-US" altLang="en-GB" sz="1650" dirty="0">
              <a:solidFill>
                <a:schemeClr val="bg1"/>
              </a:solidFill>
            </a:endParaRPr>
          </a:p>
        </p:txBody>
      </p:sp>
      <p:sp>
        <p:nvSpPr>
          <p:cNvPr id="14" name="Round Diagonal Corner Rectangle 13"/>
          <p:cNvSpPr/>
          <p:nvPr/>
        </p:nvSpPr>
        <p:spPr>
          <a:xfrm>
            <a:off x="12740005" y="7635240"/>
            <a:ext cx="1889125" cy="62801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11</a:t>
            </a:r>
            <a:endParaRPr lang="en-US" altLang="en-GB"/>
          </a:p>
        </p:txBody>
      </p:sp>
      <p:pic>
        <p:nvPicPr>
          <p:cNvPr id="8" name="Picture 7"/>
          <p:cNvPicPr>
            <a:picLocks noChangeAspect="1"/>
          </p:cNvPicPr>
          <p:nvPr/>
        </p:nvPicPr>
        <p:blipFill>
          <a:blip r:embed="rId2"/>
          <a:stretch>
            <a:fillRect/>
          </a:stretch>
        </p:blipFill>
        <p:spPr>
          <a:xfrm>
            <a:off x="7266305" y="1729105"/>
            <a:ext cx="5386705" cy="55225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26135" y="593408"/>
            <a:ext cx="5731669" cy="660440"/>
          </a:xfrm>
          <a:prstGeom prst="rect">
            <a:avLst/>
          </a:prstGeom>
          <a:noFill/>
        </p:spPr>
        <p:txBody>
          <a:bodyPr wrap="none" lIns="0" tIns="0" rIns="0" bIns="0" rtlCol="0" anchor="t"/>
          <a:lstStyle/>
          <a:p>
            <a:pPr marL="0" indent="0" algn="l">
              <a:lnSpc>
                <a:spcPts val="5200"/>
              </a:lnSpc>
              <a:buNone/>
            </a:pPr>
            <a:r>
              <a:rPr lang="en-US" sz="41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final  output </a:t>
            </a:r>
            <a:endParaRPr lang="en-US" sz="4150" dirty="0"/>
          </a:p>
        </p:txBody>
      </p:sp>
      <p:sp>
        <p:nvSpPr>
          <p:cNvPr id="6" name="Text 3"/>
          <p:cNvSpPr/>
          <p:nvPr/>
        </p:nvSpPr>
        <p:spPr>
          <a:xfrm>
            <a:off x="6426835" y="1729105"/>
            <a:ext cx="7263130" cy="5923280"/>
          </a:xfrm>
          <a:prstGeom prst="rect">
            <a:avLst/>
          </a:prstGeom>
          <a:noFill/>
        </p:spPr>
        <p:txBody>
          <a:bodyPr wrap="square" lIns="0" tIns="0" rIns="0" bIns="0" rtlCol="0" anchor="t"/>
          <a:lstStyle/>
          <a:p>
            <a:pPr marL="0" indent="0" algn="l">
              <a:lnSpc>
                <a:spcPct val="100000"/>
              </a:lnSpc>
              <a:buNone/>
            </a:pPr>
            <a:endParaRPr lang="en-US" altLang="en-GB" sz="1650" dirty="0">
              <a:solidFill>
                <a:schemeClr val="bg1"/>
              </a:solidFill>
            </a:endParaRPr>
          </a:p>
        </p:txBody>
      </p:sp>
      <p:sp>
        <p:nvSpPr>
          <p:cNvPr id="14" name="Round Diagonal Corner Rectangle 13"/>
          <p:cNvSpPr/>
          <p:nvPr/>
        </p:nvSpPr>
        <p:spPr>
          <a:xfrm>
            <a:off x="12740005" y="7635240"/>
            <a:ext cx="1889125" cy="62801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12</a:t>
            </a:r>
            <a:endParaRPr lang="en-US" altLang="en-GB"/>
          </a:p>
        </p:txBody>
      </p:sp>
      <p:pic>
        <p:nvPicPr>
          <p:cNvPr id="7" name="Picture 6"/>
          <p:cNvPicPr>
            <a:picLocks noChangeAspect="1"/>
          </p:cNvPicPr>
          <p:nvPr/>
        </p:nvPicPr>
        <p:blipFill>
          <a:blip r:embed="rId1"/>
          <a:stretch>
            <a:fillRect/>
          </a:stretch>
        </p:blipFill>
        <p:spPr>
          <a:xfrm>
            <a:off x="7488555" y="3811270"/>
            <a:ext cx="6429375" cy="3346450"/>
          </a:xfrm>
          <a:prstGeom prst="rect">
            <a:avLst/>
          </a:prstGeom>
        </p:spPr>
      </p:pic>
      <p:pic>
        <p:nvPicPr>
          <p:cNvPr id="2" name="Picture 1"/>
          <p:cNvPicPr>
            <a:picLocks noChangeAspect="1"/>
          </p:cNvPicPr>
          <p:nvPr/>
        </p:nvPicPr>
        <p:blipFill>
          <a:blip r:embed="rId2"/>
          <a:stretch>
            <a:fillRect/>
          </a:stretch>
        </p:blipFill>
        <p:spPr>
          <a:xfrm>
            <a:off x="382905" y="1475105"/>
            <a:ext cx="6320155" cy="34842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186351"/>
            <a:ext cx="7249239" cy="708779"/>
          </a:xfrm>
          <a:prstGeom prst="rect">
            <a:avLst/>
          </a:prstGeom>
          <a:noFill/>
        </p:spPr>
        <p:txBody>
          <a:bodyPr wrap="none" lIns="0" tIns="0" rIns="0" bIns="0" rtlCol="0" anchor="t"/>
          <a:lstStyle/>
          <a:p>
            <a:pPr marL="0" indent="0" algn="l">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Autoencoder vs PCA Results</a:t>
            </a:r>
            <a:endParaRPr lang="en-US" sz="4450" dirty="0"/>
          </a:p>
        </p:txBody>
      </p:sp>
      <p:sp>
        <p:nvSpPr>
          <p:cNvPr id="3" name="Text 1"/>
          <p:cNvSpPr/>
          <p:nvPr/>
        </p:nvSpPr>
        <p:spPr>
          <a:xfrm>
            <a:off x="793790" y="446210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Original Images</a:t>
            </a:r>
            <a:endParaRPr lang="en-US" sz="2200" dirty="0"/>
          </a:p>
        </p:txBody>
      </p:sp>
      <p:sp>
        <p:nvSpPr>
          <p:cNvPr id="4" name="Text 2"/>
          <p:cNvSpPr/>
          <p:nvPr/>
        </p:nvSpPr>
        <p:spPr>
          <a:xfrm>
            <a:off x="5332928" y="4462105"/>
            <a:ext cx="3623667"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Autoencoder Reconstruction</a:t>
            </a:r>
            <a:endParaRPr lang="en-US" sz="2200" dirty="0"/>
          </a:p>
        </p:txBody>
      </p:sp>
      <p:sp>
        <p:nvSpPr>
          <p:cNvPr id="5" name="Text 3"/>
          <p:cNvSpPr/>
          <p:nvPr/>
        </p:nvSpPr>
        <p:spPr>
          <a:xfrm>
            <a:off x="9872067" y="446210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PCA Reconstruction</a:t>
            </a:r>
            <a:endParaRPr lang="en-US" sz="2200" dirty="0"/>
          </a:p>
        </p:txBody>
      </p:sp>
      <p:sp>
        <p:nvSpPr>
          <p:cNvPr id="14" name="Round Diagonal Corner Rectangle 13"/>
          <p:cNvSpPr/>
          <p:nvPr/>
        </p:nvSpPr>
        <p:spPr>
          <a:xfrm>
            <a:off x="12761595" y="7689215"/>
            <a:ext cx="1889125" cy="5251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13</a:t>
            </a:r>
            <a:endParaRPr lang="en-US" alt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1991" y="543639"/>
            <a:ext cx="6384012" cy="617934"/>
          </a:xfrm>
          <a:prstGeom prst="rect">
            <a:avLst/>
          </a:prstGeom>
          <a:noFill/>
        </p:spPr>
        <p:txBody>
          <a:bodyPr wrap="none" lIns="0" tIns="0" rIns="0" bIns="0" rtlCol="0" anchor="t"/>
          <a:lstStyle/>
          <a:p>
            <a:pPr marL="0" indent="0" algn="l">
              <a:lnSpc>
                <a:spcPts val="4850"/>
              </a:lnSpc>
              <a:buNone/>
            </a:pPr>
            <a:r>
              <a:rPr lang="en-US" sz="38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Challenges &amp; Key Takeaways</a:t>
            </a:r>
            <a:endParaRPr lang="en-US" sz="3850" dirty="0"/>
          </a:p>
        </p:txBody>
      </p:sp>
      <p:sp>
        <p:nvSpPr>
          <p:cNvPr id="3" name="Shape 1"/>
          <p:cNvSpPr/>
          <p:nvPr/>
        </p:nvSpPr>
        <p:spPr>
          <a:xfrm>
            <a:off x="7303770" y="1556980"/>
            <a:ext cx="22860" cy="6129218"/>
          </a:xfrm>
          <a:prstGeom prst="roundRect">
            <a:avLst>
              <a:gd name="adj" fmla="val 363264"/>
            </a:avLst>
          </a:prstGeom>
          <a:solidFill>
            <a:srgbClr val="313E80"/>
          </a:solidFill>
        </p:spPr>
      </p:sp>
      <p:sp>
        <p:nvSpPr>
          <p:cNvPr id="4" name="Shape 2"/>
          <p:cNvSpPr/>
          <p:nvPr/>
        </p:nvSpPr>
        <p:spPr>
          <a:xfrm>
            <a:off x="6522601" y="1990368"/>
            <a:ext cx="593050" cy="22860"/>
          </a:xfrm>
          <a:prstGeom prst="roundRect">
            <a:avLst>
              <a:gd name="adj" fmla="val 363264"/>
            </a:avLst>
          </a:prstGeom>
          <a:solidFill>
            <a:srgbClr val="313E80"/>
          </a:solidFill>
        </p:spPr>
      </p:sp>
      <p:sp>
        <p:nvSpPr>
          <p:cNvPr id="5" name="Shape 3"/>
          <p:cNvSpPr/>
          <p:nvPr/>
        </p:nvSpPr>
        <p:spPr>
          <a:xfrm>
            <a:off x="7092791" y="1779389"/>
            <a:ext cx="444818" cy="444818"/>
          </a:xfrm>
          <a:prstGeom prst="roundRect">
            <a:avLst>
              <a:gd name="adj" fmla="val 18669"/>
            </a:avLst>
          </a:prstGeom>
          <a:solidFill>
            <a:srgbClr val="182567"/>
          </a:solidFill>
          <a:ln w="7620">
            <a:solidFill>
              <a:srgbClr val="313E80"/>
            </a:solidFill>
            <a:prstDash val="solid"/>
          </a:ln>
        </p:spPr>
      </p:sp>
      <p:sp>
        <p:nvSpPr>
          <p:cNvPr id="6" name="Text 4"/>
          <p:cNvSpPr/>
          <p:nvPr/>
        </p:nvSpPr>
        <p:spPr>
          <a:xfrm>
            <a:off x="7166967" y="1816477"/>
            <a:ext cx="296466" cy="370642"/>
          </a:xfrm>
          <a:prstGeom prst="rect">
            <a:avLst/>
          </a:prstGeom>
          <a:noFill/>
        </p:spPr>
        <p:txBody>
          <a:bodyPr wrap="none" lIns="0" tIns="0" rIns="0" bIns="0" rtlCol="0" anchor="t"/>
          <a:lstStyle/>
          <a:p>
            <a:pPr marL="0" indent="0" algn="ctr">
              <a:lnSpc>
                <a:spcPts val="2300"/>
              </a:lnSpc>
              <a:buNone/>
            </a:pPr>
            <a:r>
              <a:rPr lang="en-US" sz="23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1</a:t>
            </a:r>
            <a:endParaRPr lang="en-US" sz="2300" dirty="0"/>
          </a:p>
        </p:txBody>
      </p:sp>
      <p:sp>
        <p:nvSpPr>
          <p:cNvPr id="7" name="Text 5"/>
          <p:cNvSpPr/>
          <p:nvPr/>
        </p:nvSpPr>
        <p:spPr>
          <a:xfrm>
            <a:off x="3855244" y="1754624"/>
            <a:ext cx="2471380" cy="308967"/>
          </a:xfrm>
          <a:prstGeom prst="rect">
            <a:avLst/>
          </a:prstGeom>
          <a:noFill/>
        </p:spPr>
        <p:txBody>
          <a:bodyPr wrap="none" lIns="0" tIns="0" rIns="0" bIns="0" rtlCol="0" anchor="t"/>
          <a:lstStyle/>
          <a:p>
            <a:pPr marL="0" indent="0" algn="r">
              <a:lnSpc>
                <a:spcPts val="2400"/>
              </a:lnSpc>
              <a:buNone/>
            </a:pPr>
            <a:r>
              <a:rPr lang="en-US" sz="19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Small Datasets</a:t>
            </a:r>
            <a:endParaRPr lang="en-US" sz="1900" dirty="0"/>
          </a:p>
        </p:txBody>
      </p:sp>
      <p:sp>
        <p:nvSpPr>
          <p:cNvPr id="8" name="Text 6"/>
          <p:cNvSpPr/>
          <p:nvPr/>
        </p:nvSpPr>
        <p:spPr>
          <a:xfrm>
            <a:off x="691991" y="2182177"/>
            <a:ext cx="5634633" cy="316349"/>
          </a:xfrm>
          <a:prstGeom prst="rect">
            <a:avLst/>
          </a:prstGeom>
          <a:noFill/>
        </p:spPr>
        <p:txBody>
          <a:bodyPr wrap="none" lIns="0" tIns="0" rIns="0" bIns="0" rtlCol="0" anchor="t"/>
          <a:lstStyle/>
          <a:p>
            <a:pPr marL="0" indent="0" algn="r">
              <a:lnSpc>
                <a:spcPts val="2450"/>
              </a:lnSpc>
              <a:buNone/>
            </a:pPr>
            <a:r>
              <a:rPr lang="en-US" sz="1550" dirty="0">
                <a:solidFill>
                  <a:srgbClr val="CFD0D8"/>
                </a:solidFill>
                <a:latin typeface="Roboto" panose="02000000000000000000" pitchFamily="34" charset="0"/>
                <a:ea typeface="Roboto" panose="02000000000000000000" pitchFamily="34" charset="-122"/>
                <a:cs typeface="Roboto" panose="02000000000000000000" pitchFamily="34" charset="-120"/>
              </a:rPr>
              <a:t>Difficult to train.</a:t>
            </a:r>
            <a:endParaRPr lang="en-US" sz="1550" dirty="0"/>
          </a:p>
        </p:txBody>
      </p:sp>
      <p:sp>
        <p:nvSpPr>
          <p:cNvPr id="9" name="Shape 7"/>
          <p:cNvSpPr/>
          <p:nvPr/>
        </p:nvSpPr>
        <p:spPr>
          <a:xfrm>
            <a:off x="7514749" y="2978825"/>
            <a:ext cx="593050" cy="22860"/>
          </a:xfrm>
          <a:prstGeom prst="roundRect">
            <a:avLst>
              <a:gd name="adj" fmla="val 363264"/>
            </a:avLst>
          </a:prstGeom>
          <a:solidFill>
            <a:srgbClr val="313E80"/>
          </a:solidFill>
        </p:spPr>
      </p:sp>
      <p:sp>
        <p:nvSpPr>
          <p:cNvPr id="10" name="Shape 8"/>
          <p:cNvSpPr/>
          <p:nvPr/>
        </p:nvSpPr>
        <p:spPr>
          <a:xfrm>
            <a:off x="7092791" y="2767846"/>
            <a:ext cx="444818" cy="444818"/>
          </a:xfrm>
          <a:prstGeom prst="roundRect">
            <a:avLst>
              <a:gd name="adj" fmla="val 18669"/>
            </a:avLst>
          </a:prstGeom>
          <a:solidFill>
            <a:srgbClr val="182567"/>
          </a:solidFill>
          <a:ln w="7620">
            <a:solidFill>
              <a:srgbClr val="313E80"/>
            </a:solidFill>
            <a:prstDash val="solid"/>
          </a:ln>
        </p:spPr>
      </p:sp>
      <p:sp>
        <p:nvSpPr>
          <p:cNvPr id="11" name="Text 9"/>
          <p:cNvSpPr/>
          <p:nvPr/>
        </p:nvSpPr>
        <p:spPr>
          <a:xfrm>
            <a:off x="7166967" y="2804934"/>
            <a:ext cx="296466" cy="370642"/>
          </a:xfrm>
          <a:prstGeom prst="rect">
            <a:avLst/>
          </a:prstGeom>
          <a:noFill/>
        </p:spPr>
        <p:txBody>
          <a:bodyPr wrap="none" lIns="0" tIns="0" rIns="0" bIns="0" rtlCol="0" anchor="t"/>
          <a:lstStyle/>
          <a:p>
            <a:pPr marL="0" indent="0" algn="ctr">
              <a:lnSpc>
                <a:spcPts val="2300"/>
              </a:lnSpc>
              <a:buNone/>
            </a:pPr>
            <a:r>
              <a:rPr lang="en-US" sz="23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2</a:t>
            </a:r>
            <a:endParaRPr lang="en-US" sz="2300" dirty="0"/>
          </a:p>
        </p:txBody>
      </p:sp>
      <p:sp>
        <p:nvSpPr>
          <p:cNvPr id="12" name="Text 10"/>
          <p:cNvSpPr/>
          <p:nvPr/>
        </p:nvSpPr>
        <p:spPr>
          <a:xfrm>
            <a:off x="8303776" y="2743081"/>
            <a:ext cx="2471380" cy="308967"/>
          </a:xfrm>
          <a:prstGeom prst="rect">
            <a:avLst/>
          </a:prstGeom>
          <a:noFill/>
        </p:spPr>
        <p:txBody>
          <a:bodyPr wrap="none" lIns="0" tIns="0" rIns="0" bIns="0" rtlCol="0" anchor="t"/>
          <a:lstStyle/>
          <a:p>
            <a:pPr marL="0" indent="0" algn="l">
              <a:lnSpc>
                <a:spcPts val="2400"/>
              </a:lnSpc>
              <a:buNone/>
            </a:pPr>
            <a:r>
              <a:rPr lang="en-US" sz="19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Bottleneck Size</a:t>
            </a:r>
            <a:endParaRPr lang="en-US" sz="1900" dirty="0"/>
          </a:p>
        </p:txBody>
      </p:sp>
      <p:sp>
        <p:nvSpPr>
          <p:cNvPr id="13" name="Text 11"/>
          <p:cNvSpPr/>
          <p:nvPr/>
        </p:nvSpPr>
        <p:spPr>
          <a:xfrm>
            <a:off x="8303776" y="3170634"/>
            <a:ext cx="5634633" cy="316349"/>
          </a:xfrm>
          <a:prstGeom prst="rect">
            <a:avLst/>
          </a:prstGeom>
          <a:noFill/>
        </p:spPr>
        <p:txBody>
          <a:bodyPr wrap="none" lIns="0" tIns="0" rIns="0" bIns="0" rtlCol="0" anchor="t"/>
          <a:lstStyle/>
          <a:p>
            <a:pPr marL="0" indent="0" algn="l">
              <a:lnSpc>
                <a:spcPts val="2450"/>
              </a:lnSpc>
              <a:buNone/>
            </a:pPr>
            <a:r>
              <a:rPr lang="en-US" sz="1550" dirty="0">
                <a:solidFill>
                  <a:srgbClr val="CFD0D8"/>
                </a:solidFill>
                <a:latin typeface="Roboto" panose="02000000000000000000" pitchFamily="34" charset="0"/>
                <a:ea typeface="Roboto" panose="02000000000000000000" pitchFamily="34" charset="-122"/>
                <a:cs typeface="Roboto" panose="02000000000000000000" pitchFamily="34" charset="-120"/>
              </a:rPr>
              <a:t>Choosing the right size.</a:t>
            </a:r>
            <a:endParaRPr lang="en-US" sz="1550" dirty="0"/>
          </a:p>
        </p:txBody>
      </p:sp>
      <p:sp>
        <p:nvSpPr>
          <p:cNvPr id="14" name="Shape 12"/>
          <p:cNvSpPr/>
          <p:nvPr/>
        </p:nvSpPr>
        <p:spPr>
          <a:xfrm>
            <a:off x="6522601" y="3868460"/>
            <a:ext cx="593050" cy="22860"/>
          </a:xfrm>
          <a:prstGeom prst="roundRect">
            <a:avLst>
              <a:gd name="adj" fmla="val 363264"/>
            </a:avLst>
          </a:prstGeom>
          <a:solidFill>
            <a:srgbClr val="313E80"/>
          </a:solidFill>
        </p:spPr>
      </p:sp>
      <p:sp>
        <p:nvSpPr>
          <p:cNvPr id="15" name="Shape 13"/>
          <p:cNvSpPr/>
          <p:nvPr/>
        </p:nvSpPr>
        <p:spPr>
          <a:xfrm>
            <a:off x="7092791" y="3657481"/>
            <a:ext cx="444818" cy="444818"/>
          </a:xfrm>
          <a:prstGeom prst="roundRect">
            <a:avLst>
              <a:gd name="adj" fmla="val 18669"/>
            </a:avLst>
          </a:prstGeom>
          <a:solidFill>
            <a:srgbClr val="182567"/>
          </a:solidFill>
          <a:ln w="7620">
            <a:solidFill>
              <a:srgbClr val="313E80"/>
            </a:solidFill>
            <a:prstDash val="solid"/>
          </a:ln>
        </p:spPr>
      </p:sp>
      <p:sp>
        <p:nvSpPr>
          <p:cNvPr id="16" name="Text 14"/>
          <p:cNvSpPr/>
          <p:nvPr/>
        </p:nvSpPr>
        <p:spPr>
          <a:xfrm>
            <a:off x="7166967" y="3694569"/>
            <a:ext cx="296466" cy="370642"/>
          </a:xfrm>
          <a:prstGeom prst="rect">
            <a:avLst/>
          </a:prstGeom>
          <a:noFill/>
        </p:spPr>
        <p:txBody>
          <a:bodyPr wrap="none" lIns="0" tIns="0" rIns="0" bIns="0" rtlCol="0" anchor="t"/>
          <a:lstStyle/>
          <a:p>
            <a:pPr marL="0" indent="0" algn="ctr">
              <a:lnSpc>
                <a:spcPts val="2300"/>
              </a:lnSpc>
              <a:buNone/>
            </a:pPr>
            <a:r>
              <a:rPr lang="en-US" sz="23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3</a:t>
            </a:r>
            <a:endParaRPr lang="en-US" sz="2300" dirty="0"/>
          </a:p>
        </p:txBody>
      </p:sp>
      <p:sp>
        <p:nvSpPr>
          <p:cNvPr id="17" name="Text 15"/>
          <p:cNvSpPr/>
          <p:nvPr/>
        </p:nvSpPr>
        <p:spPr>
          <a:xfrm>
            <a:off x="3855244" y="3632716"/>
            <a:ext cx="2471380" cy="308967"/>
          </a:xfrm>
          <a:prstGeom prst="rect">
            <a:avLst/>
          </a:prstGeom>
          <a:noFill/>
        </p:spPr>
        <p:txBody>
          <a:bodyPr wrap="none" lIns="0" tIns="0" rIns="0" bIns="0" rtlCol="0" anchor="t"/>
          <a:lstStyle/>
          <a:p>
            <a:pPr marL="0" indent="0" algn="r">
              <a:lnSpc>
                <a:spcPts val="2400"/>
              </a:lnSpc>
              <a:buNone/>
            </a:pPr>
            <a:r>
              <a:rPr lang="en-US" sz="19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Overfitting</a:t>
            </a:r>
            <a:endParaRPr lang="en-US" sz="1900" dirty="0"/>
          </a:p>
        </p:txBody>
      </p:sp>
      <p:sp>
        <p:nvSpPr>
          <p:cNvPr id="18" name="Text 16"/>
          <p:cNvSpPr/>
          <p:nvPr/>
        </p:nvSpPr>
        <p:spPr>
          <a:xfrm>
            <a:off x="691991" y="4060269"/>
            <a:ext cx="5634633" cy="316349"/>
          </a:xfrm>
          <a:prstGeom prst="rect">
            <a:avLst/>
          </a:prstGeom>
          <a:noFill/>
        </p:spPr>
        <p:txBody>
          <a:bodyPr wrap="none" lIns="0" tIns="0" rIns="0" bIns="0" rtlCol="0" anchor="t"/>
          <a:lstStyle/>
          <a:p>
            <a:pPr marL="0" indent="0" algn="r">
              <a:lnSpc>
                <a:spcPts val="2450"/>
              </a:lnSpc>
              <a:buNone/>
            </a:pPr>
            <a:r>
              <a:rPr lang="en-US" sz="1550" dirty="0">
                <a:solidFill>
                  <a:srgbClr val="CFD0D8"/>
                </a:solidFill>
                <a:latin typeface="Roboto" panose="02000000000000000000" pitchFamily="34" charset="0"/>
                <a:ea typeface="Roboto" panose="02000000000000000000" pitchFamily="34" charset="-122"/>
                <a:cs typeface="Roboto" panose="02000000000000000000" pitchFamily="34" charset="-120"/>
              </a:rPr>
              <a:t>Risk of overfitting.</a:t>
            </a:r>
            <a:endParaRPr lang="en-US" sz="1550" dirty="0"/>
          </a:p>
        </p:txBody>
      </p:sp>
      <p:sp>
        <p:nvSpPr>
          <p:cNvPr id="19" name="Shape 17"/>
          <p:cNvSpPr/>
          <p:nvPr/>
        </p:nvSpPr>
        <p:spPr>
          <a:xfrm>
            <a:off x="7514749" y="4758214"/>
            <a:ext cx="593050" cy="22860"/>
          </a:xfrm>
          <a:prstGeom prst="roundRect">
            <a:avLst>
              <a:gd name="adj" fmla="val 363264"/>
            </a:avLst>
          </a:prstGeom>
          <a:solidFill>
            <a:srgbClr val="313E80"/>
          </a:solidFill>
        </p:spPr>
      </p:sp>
      <p:sp>
        <p:nvSpPr>
          <p:cNvPr id="20" name="Shape 18"/>
          <p:cNvSpPr/>
          <p:nvPr/>
        </p:nvSpPr>
        <p:spPr>
          <a:xfrm>
            <a:off x="7092791" y="4547235"/>
            <a:ext cx="444818" cy="444818"/>
          </a:xfrm>
          <a:prstGeom prst="roundRect">
            <a:avLst>
              <a:gd name="adj" fmla="val 18669"/>
            </a:avLst>
          </a:prstGeom>
          <a:solidFill>
            <a:srgbClr val="182567"/>
          </a:solidFill>
          <a:ln w="7620">
            <a:solidFill>
              <a:srgbClr val="313E80"/>
            </a:solidFill>
            <a:prstDash val="solid"/>
          </a:ln>
        </p:spPr>
      </p:sp>
      <p:sp>
        <p:nvSpPr>
          <p:cNvPr id="21" name="Text 19"/>
          <p:cNvSpPr/>
          <p:nvPr/>
        </p:nvSpPr>
        <p:spPr>
          <a:xfrm>
            <a:off x="7166967" y="4584323"/>
            <a:ext cx="296466" cy="370642"/>
          </a:xfrm>
          <a:prstGeom prst="rect">
            <a:avLst/>
          </a:prstGeom>
          <a:noFill/>
        </p:spPr>
        <p:txBody>
          <a:bodyPr wrap="none" lIns="0" tIns="0" rIns="0" bIns="0" rtlCol="0" anchor="t"/>
          <a:lstStyle/>
          <a:p>
            <a:pPr marL="0" indent="0" algn="ctr">
              <a:lnSpc>
                <a:spcPts val="2300"/>
              </a:lnSpc>
              <a:buNone/>
            </a:pPr>
            <a:r>
              <a:rPr lang="en-US" sz="23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4</a:t>
            </a:r>
            <a:endParaRPr lang="en-US" sz="2300" dirty="0"/>
          </a:p>
        </p:txBody>
      </p:sp>
      <p:sp>
        <p:nvSpPr>
          <p:cNvPr id="22" name="Text 20"/>
          <p:cNvSpPr/>
          <p:nvPr/>
        </p:nvSpPr>
        <p:spPr>
          <a:xfrm>
            <a:off x="8303776" y="4522470"/>
            <a:ext cx="2471380" cy="308967"/>
          </a:xfrm>
          <a:prstGeom prst="rect">
            <a:avLst/>
          </a:prstGeom>
          <a:noFill/>
        </p:spPr>
        <p:txBody>
          <a:bodyPr wrap="none" lIns="0" tIns="0" rIns="0" bIns="0" rtlCol="0" anchor="t"/>
          <a:lstStyle/>
          <a:p>
            <a:pPr marL="0" indent="0" algn="l">
              <a:lnSpc>
                <a:spcPts val="2400"/>
              </a:lnSpc>
              <a:buNone/>
            </a:pPr>
            <a:r>
              <a:rPr lang="en-US" sz="19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Outperforms PCA</a:t>
            </a:r>
            <a:endParaRPr lang="en-US" sz="1900" dirty="0"/>
          </a:p>
        </p:txBody>
      </p:sp>
      <p:sp>
        <p:nvSpPr>
          <p:cNvPr id="23" name="Text 21"/>
          <p:cNvSpPr/>
          <p:nvPr/>
        </p:nvSpPr>
        <p:spPr>
          <a:xfrm>
            <a:off x="8303776" y="4950023"/>
            <a:ext cx="5634633" cy="316349"/>
          </a:xfrm>
          <a:prstGeom prst="rect">
            <a:avLst/>
          </a:prstGeom>
          <a:noFill/>
        </p:spPr>
        <p:txBody>
          <a:bodyPr wrap="none" lIns="0" tIns="0" rIns="0" bIns="0" rtlCol="0" anchor="t"/>
          <a:lstStyle/>
          <a:p>
            <a:pPr marL="0" indent="0" algn="l">
              <a:lnSpc>
                <a:spcPts val="2450"/>
              </a:lnSpc>
              <a:buNone/>
            </a:pPr>
            <a:r>
              <a:rPr lang="en-US" sz="1550" dirty="0">
                <a:solidFill>
                  <a:srgbClr val="CFD0D8"/>
                </a:solidFill>
                <a:latin typeface="Roboto" panose="02000000000000000000" pitchFamily="34" charset="0"/>
                <a:ea typeface="Roboto" panose="02000000000000000000" pitchFamily="34" charset="-122"/>
                <a:cs typeface="Roboto" panose="02000000000000000000" pitchFamily="34" charset="-120"/>
              </a:rPr>
              <a:t>On nonlinear data.</a:t>
            </a:r>
            <a:endParaRPr lang="en-US" sz="1550" dirty="0"/>
          </a:p>
        </p:txBody>
      </p:sp>
      <p:sp>
        <p:nvSpPr>
          <p:cNvPr id="24" name="Shape 22"/>
          <p:cNvSpPr/>
          <p:nvPr/>
        </p:nvSpPr>
        <p:spPr>
          <a:xfrm>
            <a:off x="6522601" y="5647968"/>
            <a:ext cx="593050" cy="22860"/>
          </a:xfrm>
          <a:prstGeom prst="roundRect">
            <a:avLst>
              <a:gd name="adj" fmla="val 363264"/>
            </a:avLst>
          </a:prstGeom>
          <a:solidFill>
            <a:srgbClr val="313E80"/>
          </a:solidFill>
        </p:spPr>
      </p:sp>
      <p:sp>
        <p:nvSpPr>
          <p:cNvPr id="25" name="Shape 23"/>
          <p:cNvSpPr/>
          <p:nvPr/>
        </p:nvSpPr>
        <p:spPr>
          <a:xfrm>
            <a:off x="7092791" y="5436989"/>
            <a:ext cx="444818" cy="444818"/>
          </a:xfrm>
          <a:prstGeom prst="roundRect">
            <a:avLst>
              <a:gd name="adj" fmla="val 18669"/>
            </a:avLst>
          </a:prstGeom>
          <a:solidFill>
            <a:srgbClr val="182567"/>
          </a:solidFill>
          <a:ln w="7620">
            <a:solidFill>
              <a:srgbClr val="313E80"/>
            </a:solidFill>
            <a:prstDash val="solid"/>
          </a:ln>
        </p:spPr>
      </p:sp>
      <p:sp>
        <p:nvSpPr>
          <p:cNvPr id="26" name="Text 24"/>
          <p:cNvSpPr/>
          <p:nvPr/>
        </p:nvSpPr>
        <p:spPr>
          <a:xfrm>
            <a:off x="7166967" y="5474077"/>
            <a:ext cx="296466" cy="370642"/>
          </a:xfrm>
          <a:prstGeom prst="rect">
            <a:avLst/>
          </a:prstGeom>
          <a:noFill/>
        </p:spPr>
        <p:txBody>
          <a:bodyPr wrap="none" lIns="0" tIns="0" rIns="0" bIns="0" rtlCol="0" anchor="t"/>
          <a:lstStyle/>
          <a:p>
            <a:pPr marL="0" indent="0" algn="ctr">
              <a:lnSpc>
                <a:spcPts val="2300"/>
              </a:lnSpc>
              <a:buNone/>
            </a:pPr>
            <a:r>
              <a:rPr lang="en-US" sz="23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5</a:t>
            </a:r>
            <a:endParaRPr lang="en-US" sz="2300" dirty="0"/>
          </a:p>
        </p:txBody>
      </p:sp>
      <p:sp>
        <p:nvSpPr>
          <p:cNvPr id="27" name="Text 25"/>
          <p:cNvSpPr/>
          <p:nvPr/>
        </p:nvSpPr>
        <p:spPr>
          <a:xfrm>
            <a:off x="3855244" y="5412224"/>
            <a:ext cx="2471380" cy="308967"/>
          </a:xfrm>
          <a:prstGeom prst="rect">
            <a:avLst/>
          </a:prstGeom>
          <a:noFill/>
        </p:spPr>
        <p:txBody>
          <a:bodyPr wrap="none" lIns="0" tIns="0" rIns="0" bIns="0" rtlCol="0" anchor="t"/>
          <a:lstStyle/>
          <a:p>
            <a:pPr marL="0" indent="0" algn="r">
              <a:lnSpc>
                <a:spcPts val="2400"/>
              </a:lnSpc>
              <a:buNone/>
            </a:pPr>
            <a:r>
              <a:rPr lang="en-US" sz="19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Convolutional Layers</a:t>
            </a:r>
            <a:endParaRPr lang="en-US" sz="1900" dirty="0"/>
          </a:p>
        </p:txBody>
      </p:sp>
      <p:sp>
        <p:nvSpPr>
          <p:cNvPr id="28" name="Text 26"/>
          <p:cNvSpPr/>
          <p:nvPr/>
        </p:nvSpPr>
        <p:spPr>
          <a:xfrm>
            <a:off x="691991" y="5839778"/>
            <a:ext cx="5634633" cy="316349"/>
          </a:xfrm>
          <a:prstGeom prst="rect">
            <a:avLst/>
          </a:prstGeom>
          <a:noFill/>
        </p:spPr>
        <p:txBody>
          <a:bodyPr wrap="none" lIns="0" tIns="0" rIns="0" bIns="0" rtlCol="0" anchor="t"/>
          <a:lstStyle/>
          <a:p>
            <a:pPr marL="0" indent="0" algn="r">
              <a:lnSpc>
                <a:spcPts val="2450"/>
              </a:lnSpc>
              <a:buNone/>
            </a:pPr>
            <a:r>
              <a:rPr lang="en-US" sz="1550" dirty="0">
                <a:solidFill>
                  <a:srgbClr val="CFD0D8"/>
                </a:solidFill>
                <a:latin typeface="Roboto" panose="02000000000000000000" pitchFamily="34" charset="0"/>
                <a:ea typeface="Roboto" panose="02000000000000000000" pitchFamily="34" charset="-122"/>
                <a:cs typeface="Roboto" panose="02000000000000000000" pitchFamily="34" charset="-120"/>
              </a:rPr>
              <a:t>Can be extended for images.</a:t>
            </a:r>
            <a:endParaRPr lang="en-US" sz="1550" dirty="0"/>
          </a:p>
        </p:txBody>
      </p:sp>
      <p:sp>
        <p:nvSpPr>
          <p:cNvPr id="29" name="Shape 27"/>
          <p:cNvSpPr/>
          <p:nvPr/>
        </p:nvSpPr>
        <p:spPr>
          <a:xfrm>
            <a:off x="7514749" y="6537722"/>
            <a:ext cx="593050" cy="22860"/>
          </a:xfrm>
          <a:prstGeom prst="roundRect">
            <a:avLst>
              <a:gd name="adj" fmla="val 363264"/>
            </a:avLst>
          </a:prstGeom>
          <a:solidFill>
            <a:srgbClr val="313E80"/>
          </a:solidFill>
        </p:spPr>
      </p:sp>
      <p:sp>
        <p:nvSpPr>
          <p:cNvPr id="30" name="Shape 28"/>
          <p:cNvSpPr/>
          <p:nvPr/>
        </p:nvSpPr>
        <p:spPr>
          <a:xfrm>
            <a:off x="7092791" y="6326743"/>
            <a:ext cx="444818" cy="444818"/>
          </a:xfrm>
          <a:prstGeom prst="roundRect">
            <a:avLst>
              <a:gd name="adj" fmla="val 18669"/>
            </a:avLst>
          </a:prstGeom>
          <a:solidFill>
            <a:srgbClr val="182567"/>
          </a:solidFill>
          <a:ln w="7620">
            <a:solidFill>
              <a:srgbClr val="313E80"/>
            </a:solidFill>
            <a:prstDash val="solid"/>
          </a:ln>
        </p:spPr>
      </p:sp>
      <p:sp>
        <p:nvSpPr>
          <p:cNvPr id="31" name="Text 29"/>
          <p:cNvSpPr/>
          <p:nvPr/>
        </p:nvSpPr>
        <p:spPr>
          <a:xfrm>
            <a:off x="7166967" y="6363831"/>
            <a:ext cx="296466" cy="370642"/>
          </a:xfrm>
          <a:prstGeom prst="rect">
            <a:avLst/>
          </a:prstGeom>
          <a:noFill/>
        </p:spPr>
        <p:txBody>
          <a:bodyPr wrap="none" lIns="0" tIns="0" rIns="0" bIns="0" rtlCol="0" anchor="t"/>
          <a:lstStyle/>
          <a:p>
            <a:pPr marL="0" indent="0" algn="ctr">
              <a:lnSpc>
                <a:spcPts val="2300"/>
              </a:lnSpc>
              <a:buNone/>
            </a:pPr>
            <a:r>
              <a:rPr lang="en-US" sz="23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6</a:t>
            </a:r>
            <a:endParaRPr lang="en-US" sz="2300" dirty="0"/>
          </a:p>
        </p:txBody>
      </p:sp>
      <p:sp>
        <p:nvSpPr>
          <p:cNvPr id="32" name="Text 30"/>
          <p:cNvSpPr/>
          <p:nvPr/>
        </p:nvSpPr>
        <p:spPr>
          <a:xfrm>
            <a:off x="8303776" y="6301978"/>
            <a:ext cx="2471380" cy="308967"/>
          </a:xfrm>
          <a:prstGeom prst="rect">
            <a:avLst/>
          </a:prstGeom>
          <a:noFill/>
        </p:spPr>
        <p:txBody>
          <a:bodyPr wrap="none" lIns="0" tIns="0" rIns="0" bIns="0" rtlCol="0" anchor="t"/>
          <a:lstStyle/>
          <a:p>
            <a:pPr marL="0" indent="0" algn="l">
              <a:lnSpc>
                <a:spcPts val="2400"/>
              </a:lnSpc>
              <a:buNone/>
            </a:pPr>
            <a:r>
              <a:rPr lang="en-US" sz="19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Unsupervised</a:t>
            </a:r>
            <a:endParaRPr lang="en-US" sz="1900" dirty="0"/>
          </a:p>
        </p:txBody>
      </p:sp>
      <p:sp>
        <p:nvSpPr>
          <p:cNvPr id="33" name="Text 31"/>
          <p:cNvSpPr/>
          <p:nvPr/>
        </p:nvSpPr>
        <p:spPr>
          <a:xfrm>
            <a:off x="8303776" y="6729532"/>
            <a:ext cx="5634633" cy="316349"/>
          </a:xfrm>
          <a:prstGeom prst="rect">
            <a:avLst/>
          </a:prstGeom>
          <a:noFill/>
        </p:spPr>
        <p:txBody>
          <a:bodyPr wrap="none" lIns="0" tIns="0" rIns="0" bIns="0" rtlCol="0" anchor="t"/>
          <a:lstStyle/>
          <a:p>
            <a:pPr marL="0" indent="0" algn="l">
              <a:lnSpc>
                <a:spcPts val="2450"/>
              </a:lnSpc>
              <a:buNone/>
            </a:pPr>
            <a:r>
              <a:rPr lang="en-US" sz="1550" dirty="0">
                <a:solidFill>
                  <a:srgbClr val="CFD0D8"/>
                </a:solidFill>
                <a:latin typeface="Roboto" panose="02000000000000000000" pitchFamily="34" charset="0"/>
                <a:ea typeface="Roboto" panose="02000000000000000000" pitchFamily="34" charset="-122"/>
                <a:cs typeface="Roboto" panose="02000000000000000000" pitchFamily="34" charset="-120"/>
              </a:rPr>
              <a:t>No need for labeled data.</a:t>
            </a:r>
            <a:endParaRPr lang="en-US" sz="1550" dirty="0"/>
          </a:p>
        </p:txBody>
      </p:sp>
      <p:sp>
        <p:nvSpPr>
          <p:cNvPr id="34" name="Round Diagonal Corner Rectangle 33"/>
          <p:cNvSpPr/>
          <p:nvPr/>
        </p:nvSpPr>
        <p:spPr>
          <a:xfrm>
            <a:off x="12740005" y="7689215"/>
            <a:ext cx="1889125" cy="5251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14</a:t>
            </a:r>
            <a:endParaRPr lang="en-US" alt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86940"/>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Conclusion</a:t>
            </a:r>
            <a:endParaRPr lang="en-US" sz="4450" dirty="0"/>
          </a:p>
        </p:txBody>
      </p:sp>
      <p:sp>
        <p:nvSpPr>
          <p:cNvPr id="4" name="Shape 1"/>
          <p:cNvSpPr/>
          <p:nvPr/>
        </p:nvSpPr>
        <p:spPr>
          <a:xfrm>
            <a:off x="793790" y="3491032"/>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1530906" y="349103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Powerful Tool</a:t>
            </a:r>
            <a:endParaRPr lang="en-US" sz="2200" dirty="0"/>
          </a:p>
        </p:txBody>
      </p:sp>
      <p:sp>
        <p:nvSpPr>
          <p:cNvPr id="6" name="Text 3"/>
          <p:cNvSpPr/>
          <p:nvPr/>
        </p:nvSpPr>
        <p:spPr>
          <a:xfrm>
            <a:off x="1530906" y="3981450"/>
            <a:ext cx="2927747" cy="362903"/>
          </a:xfrm>
          <a:prstGeom prst="rect">
            <a:avLst/>
          </a:prstGeom>
          <a:noFill/>
        </p:spPr>
        <p:txBody>
          <a:bodyPr wrap="non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For dimensionality reduction.</a:t>
            </a:r>
            <a:endParaRPr lang="en-US" sz="1750" dirty="0"/>
          </a:p>
        </p:txBody>
      </p:sp>
      <p:sp>
        <p:nvSpPr>
          <p:cNvPr id="7" name="Shape 4"/>
          <p:cNvSpPr/>
          <p:nvPr/>
        </p:nvSpPr>
        <p:spPr>
          <a:xfrm>
            <a:off x="4685467" y="3491032"/>
            <a:ext cx="510302" cy="510302"/>
          </a:xfrm>
          <a:prstGeom prst="roundRect">
            <a:avLst>
              <a:gd name="adj" fmla="val 18669"/>
            </a:avLst>
          </a:prstGeom>
          <a:solidFill>
            <a:srgbClr val="182567"/>
          </a:solidFill>
          <a:ln w="7620">
            <a:solidFill>
              <a:srgbClr val="313E80"/>
            </a:solidFill>
            <a:prstDash val="solid"/>
          </a:ln>
        </p:spPr>
      </p:sp>
      <p:sp>
        <p:nvSpPr>
          <p:cNvPr id="8" name="Text 5"/>
          <p:cNvSpPr/>
          <p:nvPr/>
        </p:nvSpPr>
        <p:spPr>
          <a:xfrm>
            <a:off x="5422583" y="349103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Preprocessing</a:t>
            </a:r>
            <a:endParaRPr lang="en-US" sz="2200" dirty="0"/>
          </a:p>
        </p:txBody>
      </p:sp>
      <p:sp>
        <p:nvSpPr>
          <p:cNvPr id="9" name="Text 6"/>
          <p:cNvSpPr/>
          <p:nvPr/>
        </p:nvSpPr>
        <p:spPr>
          <a:xfrm>
            <a:off x="5422583" y="3981450"/>
            <a:ext cx="2927747"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Boosts other models performance.</a:t>
            </a:r>
            <a:endParaRPr lang="en-US" sz="1750" dirty="0"/>
          </a:p>
        </p:txBody>
      </p:sp>
      <p:sp>
        <p:nvSpPr>
          <p:cNvPr id="10" name="Shape 7"/>
          <p:cNvSpPr/>
          <p:nvPr/>
        </p:nvSpPr>
        <p:spPr>
          <a:xfrm>
            <a:off x="793790" y="5189220"/>
            <a:ext cx="510302" cy="510302"/>
          </a:xfrm>
          <a:prstGeom prst="roundRect">
            <a:avLst>
              <a:gd name="adj" fmla="val 18669"/>
            </a:avLst>
          </a:prstGeom>
          <a:solidFill>
            <a:srgbClr val="182567"/>
          </a:solidFill>
          <a:ln w="7620">
            <a:solidFill>
              <a:srgbClr val="313E80"/>
            </a:solidFill>
            <a:prstDash val="solid"/>
          </a:ln>
        </p:spPr>
      </p:sp>
      <p:sp>
        <p:nvSpPr>
          <p:cNvPr id="11" name="Text 8"/>
          <p:cNvSpPr/>
          <p:nvPr/>
        </p:nvSpPr>
        <p:spPr>
          <a:xfrm>
            <a:off x="1530906" y="518922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Better Results</a:t>
            </a:r>
            <a:endParaRPr lang="en-US" sz="2200" dirty="0"/>
          </a:p>
        </p:txBody>
      </p:sp>
      <p:sp>
        <p:nvSpPr>
          <p:cNvPr id="12" name="Text 9"/>
          <p:cNvSpPr/>
          <p:nvPr/>
        </p:nvSpPr>
        <p:spPr>
          <a:xfrm>
            <a:off x="1530906" y="5679638"/>
            <a:ext cx="6819305" cy="362903"/>
          </a:xfrm>
          <a:prstGeom prst="rect">
            <a:avLst/>
          </a:prstGeom>
          <a:noFill/>
        </p:spPr>
        <p:txBody>
          <a:bodyPr wrap="non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For complex data vs PCA.</a:t>
            </a:r>
            <a:endParaRPr lang="en-US" sz="1750" dirty="0"/>
          </a:p>
        </p:txBody>
      </p:sp>
      <p:sp>
        <p:nvSpPr>
          <p:cNvPr id="14" name="Round Diagonal Corner Rectangle 13"/>
          <p:cNvSpPr/>
          <p:nvPr/>
        </p:nvSpPr>
        <p:spPr>
          <a:xfrm>
            <a:off x="12750800" y="7667625"/>
            <a:ext cx="1889125" cy="615950"/>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15</a:t>
            </a:r>
            <a:endParaRPr lang="en-US" alt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4" name="Text 1"/>
          <p:cNvSpPr/>
          <p:nvPr/>
        </p:nvSpPr>
        <p:spPr>
          <a:xfrm>
            <a:off x="793790" y="4094917"/>
            <a:ext cx="7556421" cy="1088708"/>
          </a:xfrm>
          <a:prstGeom prst="rect">
            <a:avLst/>
          </a:prstGeom>
          <a:noFill/>
        </p:spPr>
        <p:txBody>
          <a:bodyPr wrap="square" lIns="0" tIns="0" rIns="0" bIns="0" rtlCol="0" anchor="t"/>
          <a:lstStyle/>
          <a:p>
            <a:pPr marL="0" indent="0" algn="l">
              <a:lnSpc>
                <a:spcPts val="2850"/>
              </a:lnSpc>
              <a:buNone/>
            </a:pPr>
            <a:endParaRPr lang="en-US" sz="1750" dirty="0"/>
          </a:p>
        </p:txBody>
      </p:sp>
      <p:sp>
        <p:nvSpPr>
          <p:cNvPr id="5" name="Text Box 4"/>
          <p:cNvSpPr txBox="1"/>
          <p:nvPr/>
        </p:nvSpPr>
        <p:spPr>
          <a:xfrm>
            <a:off x="304800" y="132080"/>
            <a:ext cx="7892415" cy="7176135"/>
          </a:xfrm>
          <a:prstGeom prst="rect">
            <a:avLst/>
          </a:prstGeom>
        </p:spPr>
        <p:txBody>
          <a:bodyPr wrap="square">
            <a:noAutofit/>
          </a:bodyPr>
          <a:p>
            <a:pPr>
              <a:spcAft>
                <a:spcPct val="60000"/>
              </a:spcAft>
            </a:pPr>
            <a:r>
              <a:rPr lang="en-US" altLang="zh-CN" sz="2000" b="1">
                <a:solidFill>
                  <a:schemeClr val="bg1"/>
                </a:solidFill>
              </a:rPr>
              <a:t>The Power of Autoencoders</a:t>
            </a:r>
            <a:endParaRPr lang="en-US" altLang="zh-CN" sz="2000" b="1">
              <a:solidFill>
                <a:schemeClr val="bg1"/>
              </a:solidFill>
            </a:endParaRPr>
          </a:p>
          <a:p>
            <a:r>
              <a:rPr lang="en-US" altLang="zh-CN" sz="2000" b="1">
                <a:solidFill>
                  <a:schemeClr val="bg1"/>
                </a:solidFill>
              </a:rPr>
              <a:t>At the heart of dimensionality reduction lies an innovative technique - autoencoders. These neural networks possess a remarkable ability to uncover the underlying structure of complex data, allowing us to extract the most salient features while dramatically reducing the dimensionality.</a:t>
            </a:r>
            <a:endParaRPr lang="en-US" altLang="zh-CN" sz="2000" b="1">
              <a:solidFill>
                <a:schemeClr val="bg1"/>
              </a:solidFill>
            </a:endParaRPr>
          </a:p>
          <a:p>
            <a:r>
              <a:rPr lang="en-US" altLang="zh-CN" sz="2000" b="1">
                <a:solidFill>
                  <a:schemeClr val="bg1"/>
                </a:solidFill>
              </a:rPr>
              <a:t>Autoencoders work by learning to encode the input data into a compact, low-dimensional representation, and then decode that representation back into the original input. Through this process, the network is able to identify the essential characteristics that define the data, discarding the superfluous details.</a:t>
            </a:r>
            <a:endParaRPr lang="en-US" altLang="zh-CN" sz="2000" b="1">
              <a:solidFill>
                <a:schemeClr val="bg1"/>
              </a:solidFill>
            </a:endParaRPr>
          </a:p>
          <a:p>
            <a:r>
              <a:rPr lang="en-US" altLang="zh-CN" sz="2000" b="1">
                <a:solidFill>
                  <a:schemeClr val="bg1"/>
                </a:solidFill>
              </a:rPr>
              <a:t>Unlike traditional methods like Principal Component Analysis (PCA), autoencoders are not limited by linear assumptions. They can capture intricate non-linear relationships, unlocking new possibilities for dimensionality reduction and feature extraction. This makes them a powerful tool for a wide range of applications, from image processing to natural language understanding.</a:t>
            </a:r>
            <a:endParaRPr lang="en-US" altLang="zh-CN" sz="2000" b="1">
              <a:solidFill>
                <a:schemeClr val="bg1"/>
              </a:solidFill>
            </a:endParaRPr>
          </a:p>
          <a:p>
            <a:r>
              <a:rPr lang="en-US" altLang="zh-CN" sz="2000" b="1">
                <a:solidFill>
                  <a:schemeClr val="bg1"/>
                </a:solidFill>
              </a:rPr>
              <a:t>By leveraging the power of autoencoders, we can gain deeper insights, streamline our workflows, and uncover hidden patterns that may have eluded us using conventional techniques. The key is to harness this innovative approach and unlock the true potential of your data.</a:t>
            </a:r>
            <a:endParaRPr lang="en-US" altLang="zh-CN" sz="2000" b="1">
              <a:solidFill>
                <a:schemeClr val="bg1"/>
              </a:solidFill>
            </a:endParaRPr>
          </a:p>
          <a:p>
            <a:r>
              <a:rPr lang="en-US" altLang="zh-CN" sz="2000" b="1">
                <a:solidFill>
                  <a:schemeClr val="bg1"/>
                </a:solidFill>
              </a:rPr>
              <a:t>Further research autoencoders and their applications in real-world scenarios. Experiment with different architectures and datasets to gain a deeper understanding.</a:t>
            </a:r>
            <a:endParaRPr lang="en-US" altLang="zh-CN" sz="2000" b="1">
              <a:solidFill>
                <a:schemeClr val="bg1"/>
              </a:solidFill>
            </a:endParaRPr>
          </a:p>
        </p:txBody>
      </p:sp>
      <p:sp>
        <p:nvSpPr>
          <p:cNvPr id="14" name="Round Diagonal Corner Rectangle 13"/>
          <p:cNvSpPr/>
          <p:nvPr/>
        </p:nvSpPr>
        <p:spPr>
          <a:xfrm>
            <a:off x="12707620" y="7700010"/>
            <a:ext cx="1889125" cy="5251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16</a:t>
            </a:r>
            <a:endParaRPr lang="en-US" alt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01954"/>
            <a:ext cx="8768001" cy="708779"/>
          </a:xfrm>
          <a:prstGeom prst="rect">
            <a:avLst/>
          </a:prstGeom>
          <a:noFill/>
        </p:spPr>
        <p:txBody>
          <a:bodyPr wrap="none" lIns="0" tIns="0" rIns="0" bIns="0" rtlCol="0" anchor="t"/>
          <a:lstStyle/>
          <a:p>
            <a:pPr marL="0" indent="0" algn="l">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What is Dimensionality Reduction?</a:t>
            </a:r>
            <a:endParaRPr lang="en-US" sz="4450" dirty="0"/>
          </a:p>
        </p:txBody>
      </p:sp>
      <p:sp>
        <p:nvSpPr>
          <p:cNvPr id="3" name="Text 1"/>
          <p:cNvSpPr/>
          <p:nvPr/>
        </p:nvSpPr>
        <p:spPr>
          <a:xfrm>
            <a:off x="793790" y="357770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Definition</a:t>
            </a:r>
            <a:endParaRPr lang="en-US" sz="2200" dirty="0"/>
          </a:p>
        </p:txBody>
      </p:sp>
      <p:sp>
        <p:nvSpPr>
          <p:cNvPr id="4" name="Text 2"/>
          <p:cNvSpPr/>
          <p:nvPr/>
        </p:nvSpPr>
        <p:spPr>
          <a:xfrm>
            <a:off x="793790" y="4158853"/>
            <a:ext cx="3978116"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Reduces high-dimensional data to lower dimensions.</a:t>
            </a:r>
            <a:endParaRPr lang="en-US" sz="1750" dirty="0"/>
          </a:p>
        </p:txBody>
      </p:sp>
      <p:sp>
        <p:nvSpPr>
          <p:cNvPr id="5" name="Text 3"/>
          <p:cNvSpPr/>
          <p:nvPr/>
        </p:nvSpPr>
        <p:spPr>
          <a:xfrm>
            <a:off x="5332928" y="357770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Why do we need it?</a:t>
            </a:r>
            <a:endParaRPr lang="en-US" sz="2200" dirty="0"/>
          </a:p>
        </p:txBody>
      </p:sp>
      <p:sp>
        <p:nvSpPr>
          <p:cNvPr id="6" name="Text 4"/>
          <p:cNvSpPr/>
          <p:nvPr/>
        </p:nvSpPr>
        <p:spPr>
          <a:xfrm>
            <a:off x="5332928" y="4158853"/>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Faster processing</a:t>
            </a:r>
            <a:endParaRPr lang="en-US" sz="1750" dirty="0"/>
          </a:p>
        </p:txBody>
      </p:sp>
      <p:sp>
        <p:nvSpPr>
          <p:cNvPr id="7" name="Text 5"/>
          <p:cNvSpPr/>
          <p:nvPr/>
        </p:nvSpPr>
        <p:spPr>
          <a:xfrm>
            <a:off x="5332928" y="4601051"/>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Easier data visualization</a:t>
            </a:r>
            <a:endParaRPr lang="en-US" sz="1750" dirty="0"/>
          </a:p>
        </p:txBody>
      </p:sp>
      <p:sp>
        <p:nvSpPr>
          <p:cNvPr id="8" name="Text 6"/>
          <p:cNvSpPr/>
          <p:nvPr/>
        </p:nvSpPr>
        <p:spPr>
          <a:xfrm>
            <a:off x="5332928" y="5043249"/>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Noise reduction</a:t>
            </a:r>
            <a:endParaRPr lang="en-US" sz="1750" dirty="0"/>
          </a:p>
        </p:txBody>
      </p:sp>
      <p:sp>
        <p:nvSpPr>
          <p:cNvPr id="9" name="Text 7"/>
          <p:cNvSpPr/>
          <p:nvPr/>
        </p:nvSpPr>
        <p:spPr>
          <a:xfrm>
            <a:off x="5332928" y="5485448"/>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Better model performance</a:t>
            </a:r>
            <a:endParaRPr lang="en-US" sz="1750" dirty="0"/>
          </a:p>
        </p:txBody>
      </p:sp>
      <p:sp>
        <p:nvSpPr>
          <p:cNvPr id="10" name="Text 8"/>
          <p:cNvSpPr/>
          <p:nvPr/>
        </p:nvSpPr>
        <p:spPr>
          <a:xfrm>
            <a:off x="9872067" y="357770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Examples</a:t>
            </a:r>
            <a:endParaRPr lang="en-US" sz="2200" dirty="0"/>
          </a:p>
        </p:txBody>
      </p:sp>
      <p:sp>
        <p:nvSpPr>
          <p:cNvPr id="11" name="Text 9"/>
          <p:cNvSpPr/>
          <p:nvPr/>
        </p:nvSpPr>
        <p:spPr>
          <a:xfrm>
            <a:off x="9872067" y="4158853"/>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Images</a:t>
            </a:r>
            <a:endParaRPr lang="en-US" sz="1750" dirty="0"/>
          </a:p>
        </p:txBody>
      </p:sp>
      <p:sp>
        <p:nvSpPr>
          <p:cNvPr id="12" name="Text 10"/>
          <p:cNvSpPr/>
          <p:nvPr/>
        </p:nvSpPr>
        <p:spPr>
          <a:xfrm>
            <a:off x="9872067" y="4601051"/>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Audio</a:t>
            </a:r>
            <a:endParaRPr lang="en-US" sz="1750" dirty="0"/>
          </a:p>
        </p:txBody>
      </p:sp>
      <p:sp>
        <p:nvSpPr>
          <p:cNvPr id="13" name="Text 11"/>
          <p:cNvSpPr/>
          <p:nvPr/>
        </p:nvSpPr>
        <p:spPr>
          <a:xfrm>
            <a:off x="9872067" y="5043249"/>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Genetic data</a:t>
            </a:r>
            <a:endParaRPr lang="en-US" sz="1750" dirty="0"/>
          </a:p>
        </p:txBody>
      </p:sp>
      <p:sp>
        <p:nvSpPr>
          <p:cNvPr id="14" name="Round Diagonal Corner Rectangle 13"/>
          <p:cNvSpPr/>
          <p:nvPr/>
        </p:nvSpPr>
        <p:spPr>
          <a:xfrm>
            <a:off x="12750800" y="7700010"/>
            <a:ext cx="1889125" cy="5251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2</a:t>
            </a:r>
            <a:endParaRPr lang="en-US" alt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9775"/>
            <a:ext cx="6482358" cy="708779"/>
          </a:xfrm>
          <a:prstGeom prst="rect">
            <a:avLst/>
          </a:prstGeom>
          <a:noFill/>
        </p:spPr>
        <p:txBody>
          <a:bodyPr wrap="none" lIns="0" tIns="0" rIns="0" bIns="0" rtlCol="0" anchor="t"/>
          <a:lstStyle/>
          <a:p>
            <a:pPr marL="0" indent="0" algn="l">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Traditional Methods: PCA</a:t>
            </a:r>
            <a:endParaRPr lang="en-US" sz="4450" dirty="0"/>
          </a:p>
        </p:txBody>
      </p:sp>
      <p:sp>
        <p:nvSpPr>
          <p:cNvPr id="4" name="Shape 1"/>
          <p:cNvSpPr/>
          <p:nvPr/>
        </p:nvSpPr>
        <p:spPr>
          <a:xfrm>
            <a:off x="793790" y="3313867"/>
            <a:ext cx="510302" cy="510302"/>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1530906" y="3313867"/>
            <a:ext cx="2927747" cy="708660"/>
          </a:xfrm>
          <a:prstGeom prst="rect">
            <a:avLst/>
          </a:prstGeom>
          <a:noFill/>
        </p:spPr>
        <p:txBody>
          <a:bodyPr wrap="squar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PCA (Principal Component Analysis)</a:t>
            </a:r>
            <a:endParaRPr lang="en-US" sz="2200" dirty="0"/>
          </a:p>
        </p:txBody>
      </p:sp>
      <p:sp>
        <p:nvSpPr>
          <p:cNvPr id="6" name="Text 3"/>
          <p:cNvSpPr/>
          <p:nvPr/>
        </p:nvSpPr>
        <p:spPr>
          <a:xfrm>
            <a:off x="1530906" y="4158615"/>
            <a:ext cx="2927747"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Based on linear transformation.</a:t>
            </a:r>
            <a:endParaRPr lang="en-US" sz="1750" dirty="0"/>
          </a:p>
        </p:txBody>
      </p:sp>
      <p:sp>
        <p:nvSpPr>
          <p:cNvPr id="7" name="Shape 4"/>
          <p:cNvSpPr/>
          <p:nvPr/>
        </p:nvSpPr>
        <p:spPr>
          <a:xfrm>
            <a:off x="4685467" y="3313867"/>
            <a:ext cx="510302" cy="510302"/>
          </a:xfrm>
          <a:prstGeom prst="roundRect">
            <a:avLst>
              <a:gd name="adj" fmla="val 18669"/>
            </a:avLst>
          </a:prstGeom>
          <a:solidFill>
            <a:srgbClr val="182567"/>
          </a:solidFill>
          <a:ln w="7620">
            <a:solidFill>
              <a:srgbClr val="313E80"/>
            </a:solidFill>
            <a:prstDash val="solid"/>
          </a:ln>
        </p:spPr>
      </p:sp>
      <p:sp>
        <p:nvSpPr>
          <p:cNvPr id="8" name="Text 5"/>
          <p:cNvSpPr/>
          <p:nvPr/>
        </p:nvSpPr>
        <p:spPr>
          <a:xfrm>
            <a:off x="5422583" y="331386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Reduces dimensions</a:t>
            </a:r>
            <a:endParaRPr lang="en-US" sz="2200" dirty="0"/>
          </a:p>
        </p:txBody>
      </p:sp>
      <p:sp>
        <p:nvSpPr>
          <p:cNvPr id="9" name="Text 6"/>
          <p:cNvSpPr/>
          <p:nvPr/>
        </p:nvSpPr>
        <p:spPr>
          <a:xfrm>
            <a:off x="5422583" y="3804285"/>
            <a:ext cx="2927747"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Captures the maximum variance.</a:t>
            </a:r>
            <a:endParaRPr lang="en-US" sz="1750" dirty="0"/>
          </a:p>
        </p:txBody>
      </p:sp>
      <p:sp>
        <p:nvSpPr>
          <p:cNvPr id="10" name="Shape 7"/>
          <p:cNvSpPr/>
          <p:nvPr/>
        </p:nvSpPr>
        <p:spPr>
          <a:xfrm>
            <a:off x="793790" y="5366385"/>
            <a:ext cx="510302" cy="510302"/>
          </a:xfrm>
          <a:prstGeom prst="roundRect">
            <a:avLst>
              <a:gd name="adj" fmla="val 18669"/>
            </a:avLst>
          </a:prstGeom>
          <a:solidFill>
            <a:srgbClr val="182567"/>
          </a:solidFill>
          <a:ln w="7620">
            <a:solidFill>
              <a:srgbClr val="313E80"/>
            </a:solidFill>
            <a:prstDash val="solid"/>
          </a:ln>
        </p:spPr>
      </p:sp>
      <p:sp>
        <p:nvSpPr>
          <p:cNvPr id="11" name="Text 8"/>
          <p:cNvSpPr/>
          <p:nvPr/>
        </p:nvSpPr>
        <p:spPr>
          <a:xfrm>
            <a:off x="1530906" y="536638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Easy to interpret</a:t>
            </a:r>
            <a:endParaRPr lang="en-US" sz="2200" dirty="0"/>
          </a:p>
        </p:txBody>
      </p:sp>
      <p:sp>
        <p:nvSpPr>
          <p:cNvPr id="12" name="Text 9"/>
          <p:cNvSpPr/>
          <p:nvPr/>
        </p:nvSpPr>
        <p:spPr>
          <a:xfrm>
            <a:off x="1530906" y="5856803"/>
            <a:ext cx="6819305" cy="362903"/>
          </a:xfrm>
          <a:prstGeom prst="rect">
            <a:avLst/>
          </a:prstGeom>
          <a:noFill/>
        </p:spPr>
        <p:txBody>
          <a:bodyPr wrap="non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Limited with nonlinear data.</a:t>
            </a:r>
            <a:endParaRPr lang="en-US" sz="1750" dirty="0"/>
          </a:p>
        </p:txBody>
      </p:sp>
      <p:sp>
        <p:nvSpPr>
          <p:cNvPr id="14" name="Round Diagonal Corner Rectangle 13"/>
          <p:cNvSpPr/>
          <p:nvPr/>
        </p:nvSpPr>
        <p:spPr>
          <a:xfrm>
            <a:off x="12729210" y="7721600"/>
            <a:ext cx="1889125" cy="5251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3</a:t>
            </a:r>
            <a:endParaRPr lang="en-US" alt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96058"/>
            <a:ext cx="6317337" cy="708779"/>
          </a:xfrm>
          <a:prstGeom prst="rect">
            <a:avLst/>
          </a:prstGeom>
          <a:noFill/>
        </p:spPr>
        <p:txBody>
          <a:bodyPr wrap="none" lIns="0" tIns="0" rIns="0" bIns="0" rtlCol="0" anchor="t"/>
          <a:lstStyle/>
          <a:p>
            <a:pPr marL="0" indent="0" algn="l">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What is an Autoencoder?</a:t>
            </a:r>
            <a:endParaRPr lang="en-US" sz="4450" dirty="0"/>
          </a:p>
        </p:txBody>
      </p:sp>
      <p:sp>
        <p:nvSpPr>
          <p:cNvPr id="4" name="Shape 1"/>
          <p:cNvSpPr/>
          <p:nvPr/>
        </p:nvSpPr>
        <p:spPr>
          <a:xfrm>
            <a:off x="6280190" y="2844998"/>
            <a:ext cx="3664863" cy="2039422"/>
          </a:xfrm>
          <a:prstGeom prst="roundRect">
            <a:avLst>
              <a:gd name="adj" fmla="val 4671"/>
            </a:avLst>
          </a:prstGeom>
          <a:solidFill>
            <a:srgbClr val="182567"/>
          </a:solidFill>
          <a:ln w="7620">
            <a:solidFill>
              <a:srgbClr val="313E80"/>
            </a:solidFill>
            <a:prstDash val="solid"/>
          </a:ln>
        </p:spPr>
      </p:sp>
      <p:sp>
        <p:nvSpPr>
          <p:cNvPr id="5" name="Text 2"/>
          <p:cNvSpPr/>
          <p:nvPr/>
        </p:nvSpPr>
        <p:spPr>
          <a:xfrm>
            <a:off x="6514624" y="3079433"/>
            <a:ext cx="3195995" cy="708660"/>
          </a:xfrm>
          <a:prstGeom prst="rect">
            <a:avLst/>
          </a:prstGeom>
          <a:noFill/>
        </p:spPr>
        <p:txBody>
          <a:bodyPr wrap="squar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Unsupervised neural network</a:t>
            </a:r>
            <a:endParaRPr lang="en-US" sz="2200" dirty="0"/>
          </a:p>
        </p:txBody>
      </p:sp>
      <p:sp>
        <p:nvSpPr>
          <p:cNvPr id="6" name="Text 3"/>
          <p:cNvSpPr/>
          <p:nvPr/>
        </p:nvSpPr>
        <p:spPr>
          <a:xfrm>
            <a:off x="6514624" y="3924181"/>
            <a:ext cx="3195995"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Learns to compress data and reconstruct it.</a:t>
            </a:r>
            <a:endParaRPr lang="en-US" sz="1750" dirty="0"/>
          </a:p>
        </p:txBody>
      </p:sp>
      <p:sp>
        <p:nvSpPr>
          <p:cNvPr id="7" name="Shape 4"/>
          <p:cNvSpPr/>
          <p:nvPr/>
        </p:nvSpPr>
        <p:spPr>
          <a:xfrm>
            <a:off x="10171867" y="2844998"/>
            <a:ext cx="3664863" cy="2039422"/>
          </a:xfrm>
          <a:prstGeom prst="roundRect">
            <a:avLst>
              <a:gd name="adj" fmla="val 4671"/>
            </a:avLst>
          </a:prstGeom>
          <a:solidFill>
            <a:srgbClr val="182567"/>
          </a:solidFill>
          <a:ln w="7620">
            <a:solidFill>
              <a:srgbClr val="313E80"/>
            </a:solidFill>
            <a:prstDash val="solid"/>
          </a:ln>
        </p:spPr>
      </p:sp>
      <p:sp>
        <p:nvSpPr>
          <p:cNvPr id="8" name="Text 5"/>
          <p:cNvSpPr/>
          <p:nvPr/>
        </p:nvSpPr>
        <p:spPr>
          <a:xfrm>
            <a:off x="10406301" y="307943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Encoder</a:t>
            </a:r>
            <a:endParaRPr lang="en-US" sz="2200" dirty="0"/>
          </a:p>
        </p:txBody>
      </p:sp>
      <p:sp>
        <p:nvSpPr>
          <p:cNvPr id="9" name="Text 6"/>
          <p:cNvSpPr/>
          <p:nvPr/>
        </p:nvSpPr>
        <p:spPr>
          <a:xfrm>
            <a:off x="10406301" y="3569851"/>
            <a:ext cx="3195995"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Converts input to a lower dimension.</a:t>
            </a:r>
            <a:endParaRPr lang="en-US" sz="1750" dirty="0"/>
          </a:p>
        </p:txBody>
      </p:sp>
      <p:sp>
        <p:nvSpPr>
          <p:cNvPr id="10" name="Shape 7"/>
          <p:cNvSpPr/>
          <p:nvPr/>
        </p:nvSpPr>
        <p:spPr>
          <a:xfrm>
            <a:off x="6280190" y="5111234"/>
            <a:ext cx="7556421" cy="1322189"/>
          </a:xfrm>
          <a:prstGeom prst="roundRect">
            <a:avLst>
              <a:gd name="adj" fmla="val 7205"/>
            </a:avLst>
          </a:prstGeom>
          <a:solidFill>
            <a:srgbClr val="182567"/>
          </a:solidFill>
          <a:ln w="7620">
            <a:solidFill>
              <a:srgbClr val="313E80"/>
            </a:solidFill>
            <a:prstDash val="solid"/>
          </a:ln>
        </p:spPr>
      </p:sp>
      <p:sp>
        <p:nvSpPr>
          <p:cNvPr id="11" name="Text 8"/>
          <p:cNvSpPr/>
          <p:nvPr/>
        </p:nvSpPr>
        <p:spPr>
          <a:xfrm>
            <a:off x="6514624" y="534566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Decoder</a:t>
            </a:r>
            <a:endParaRPr lang="en-US" sz="2200" dirty="0"/>
          </a:p>
        </p:txBody>
      </p:sp>
      <p:sp>
        <p:nvSpPr>
          <p:cNvPr id="12" name="Text 9"/>
          <p:cNvSpPr/>
          <p:nvPr/>
        </p:nvSpPr>
        <p:spPr>
          <a:xfrm>
            <a:off x="6514624" y="5836087"/>
            <a:ext cx="7087553" cy="362903"/>
          </a:xfrm>
          <a:prstGeom prst="rect">
            <a:avLst/>
          </a:prstGeom>
          <a:noFill/>
        </p:spPr>
        <p:txBody>
          <a:bodyPr wrap="non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Reconstructs input from the encoded data.</a:t>
            </a:r>
            <a:endParaRPr lang="en-US" sz="1750" dirty="0"/>
          </a:p>
        </p:txBody>
      </p:sp>
      <p:sp>
        <p:nvSpPr>
          <p:cNvPr id="13" name="Round Diagonal Corner Rectangle 12"/>
          <p:cNvSpPr/>
          <p:nvPr/>
        </p:nvSpPr>
        <p:spPr>
          <a:xfrm>
            <a:off x="12761595" y="7689215"/>
            <a:ext cx="1889125" cy="5251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4</a:t>
            </a:r>
            <a:endParaRPr lang="en-US" alt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4607" y="522208"/>
            <a:ext cx="5257443" cy="593288"/>
          </a:xfrm>
          <a:prstGeom prst="rect">
            <a:avLst/>
          </a:prstGeom>
          <a:noFill/>
        </p:spPr>
        <p:txBody>
          <a:bodyPr wrap="none" lIns="0" tIns="0" rIns="0" bIns="0" rtlCol="0" anchor="t"/>
          <a:lstStyle/>
          <a:p>
            <a:pPr marL="0" indent="0" algn="l">
              <a:lnSpc>
                <a:spcPts val="4650"/>
              </a:lnSpc>
              <a:buNone/>
            </a:pPr>
            <a:r>
              <a:rPr lang="en-US" sz="37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How Autoencoders Work</a:t>
            </a:r>
            <a:endParaRPr lang="en-US" sz="3700" dirty="0"/>
          </a:p>
        </p:txBody>
      </p:sp>
      <p:pic>
        <p:nvPicPr>
          <p:cNvPr id="3" name="Image 0" descr="preencoded.png"/>
          <p:cNvPicPr>
            <a:picLocks noChangeAspect="1"/>
          </p:cNvPicPr>
          <p:nvPr/>
        </p:nvPicPr>
        <p:blipFill>
          <a:blip r:embed="rId1"/>
          <a:stretch>
            <a:fillRect/>
          </a:stretch>
        </p:blipFill>
        <p:spPr>
          <a:xfrm>
            <a:off x="664607" y="1495187"/>
            <a:ext cx="949404" cy="1139309"/>
          </a:xfrm>
          <a:prstGeom prst="rect">
            <a:avLst/>
          </a:prstGeom>
        </p:spPr>
      </p:pic>
      <p:sp>
        <p:nvSpPr>
          <p:cNvPr id="4" name="Text 1"/>
          <p:cNvSpPr/>
          <p:nvPr/>
        </p:nvSpPr>
        <p:spPr>
          <a:xfrm>
            <a:off x="1898809" y="1684973"/>
            <a:ext cx="2373749" cy="296704"/>
          </a:xfrm>
          <a:prstGeom prst="rect">
            <a:avLst/>
          </a:prstGeom>
          <a:noFill/>
        </p:spPr>
        <p:txBody>
          <a:bodyPr wrap="none" lIns="0" tIns="0" rIns="0" bIns="0" rtlCol="0" anchor="t"/>
          <a:lstStyle/>
          <a:p>
            <a:pPr marL="0" indent="0" algn="l">
              <a:lnSpc>
                <a:spcPts val="2300"/>
              </a:lnSpc>
              <a:buNone/>
            </a:pPr>
            <a:r>
              <a:rPr lang="en-US" sz="185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Input</a:t>
            </a:r>
            <a:endParaRPr lang="en-US" sz="1850" dirty="0"/>
          </a:p>
        </p:txBody>
      </p:sp>
      <p:pic>
        <p:nvPicPr>
          <p:cNvPr id="5" name="Image 1" descr="preencoded.png"/>
          <p:cNvPicPr>
            <a:picLocks noChangeAspect="1"/>
          </p:cNvPicPr>
          <p:nvPr/>
        </p:nvPicPr>
        <p:blipFill>
          <a:blip r:embed="rId2"/>
          <a:stretch>
            <a:fillRect/>
          </a:stretch>
        </p:blipFill>
        <p:spPr>
          <a:xfrm>
            <a:off x="664607" y="2634496"/>
            <a:ext cx="949404" cy="1139309"/>
          </a:xfrm>
          <a:prstGeom prst="rect">
            <a:avLst/>
          </a:prstGeom>
        </p:spPr>
      </p:pic>
      <p:sp>
        <p:nvSpPr>
          <p:cNvPr id="6" name="Text 2"/>
          <p:cNvSpPr/>
          <p:nvPr/>
        </p:nvSpPr>
        <p:spPr>
          <a:xfrm>
            <a:off x="1898809" y="2824282"/>
            <a:ext cx="2373749" cy="296704"/>
          </a:xfrm>
          <a:prstGeom prst="rect">
            <a:avLst/>
          </a:prstGeom>
          <a:noFill/>
        </p:spPr>
        <p:txBody>
          <a:bodyPr wrap="none" lIns="0" tIns="0" rIns="0" bIns="0" rtlCol="0" anchor="t"/>
          <a:lstStyle/>
          <a:p>
            <a:pPr marL="0" indent="0" algn="l">
              <a:lnSpc>
                <a:spcPts val="2300"/>
              </a:lnSpc>
              <a:buNone/>
            </a:pPr>
            <a:r>
              <a:rPr lang="en-US" sz="185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Encoder</a:t>
            </a:r>
            <a:endParaRPr lang="en-US" sz="1850" dirty="0"/>
          </a:p>
        </p:txBody>
      </p:sp>
      <p:pic>
        <p:nvPicPr>
          <p:cNvPr id="7" name="Image 2" descr="preencoded.png"/>
          <p:cNvPicPr>
            <a:picLocks noChangeAspect="1"/>
          </p:cNvPicPr>
          <p:nvPr/>
        </p:nvPicPr>
        <p:blipFill>
          <a:blip r:embed="rId3"/>
          <a:stretch>
            <a:fillRect/>
          </a:stretch>
        </p:blipFill>
        <p:spPr>
          <a:xfrm>
            <a:off x="664607" y="3773805"/>
            <a:ext cx="949404" cy="1139309"/>
          </a:xfrm>
          <a:prstGeom prst="rect">
            <a:avLst/>
          </a:prstGeom>
        </p:spPr>
      </p:pic>
      <p:sp>
        <p:nvSpPr>
          <p:cNvPr id="8" name="Text 3"/>
          <p:cNvSpPr/>
          <p:nvPr/>
        </p:nvSpPr>
        <p:spPr>
          <a:xfrm>
            <a:off x="1898809" y="3963591"/>
            <a:ext cx="2373749" cy="296704"/>
          </a:xfrm>
          <a:prstGeom prst="rect">
            <a:avLst/>
          </a:prstGeom>
          <a:noFill/>
        </p:spPr>
        <p:txBody>
          <a:bodyPr wrap="none" lIns="0" tIns="0" rIns="0" bIns="0" rtlCol="0" anchor="t"/>
          <a:lstStyle/>
          <a:p>
            <a:pPr marL="0" indent="0" algn="l">
              <a:lnSpc>
                <a:spcPts val="2300"/>
              </a:lnSpc>
              <a:buNone/>
            </a:pPr>
            <a:r>
              <a:rPr lang="en-US" sz="185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Bottleneck</a:t>
            </a:r>
            <a:endParaRPr lang="en-US" sz="1850" dirty="0"/>
          </a:p>
        </p:txBody>
      </p:sp>
      <p:pic>
        <p:nvPicPr>
          <p:cNvPr id="9" name="Image 3" descr="preencoded.png"/>
          <p:cNvPicPr>
            <a:picLocks noChangeAspect="1"/>
          </p:cNvPicPr>
          <p:nvPr/>
        </p:nvPicPr>
        <p:blipFill>
          <a:blip r:embed="rId4"/>
          <a:stretch>
            <a:fillRect/>
          </a:stretch>
        </p:blipFill>
        <p:spPr>
          <a:xfrm>
            <a:off x="664607" y="4913114"/>
            <a:ext cx="949404" cy="1139309"/>
          </a:xfrm>
          <a:prstGeom prst="rect">
            <a:avLst/>
          </a:prstGeom>
        </p:spPr>
      </p:pic>
      <p:sp>
        <p:nvSpPr>
          <p:cNvPr id="10" name="Text 4"/>
          <p:cNvSpPr/>
          <p:nvPr/>
        </p:nvSpPr>
        <p:spPr>
          <a:xfrm>
            <a:off x="1898809" y="5102900"/>
            <a:ext cx="2373749" cy="296704"/>
          </a:xfrm>
          <a:prstGeom prst="rect">
            <a:avLst/>
          </a:prstGeom>
          <a:noFill/>
        </p:spPr>
        <p:txBody>
          <a:bodyPr wrap="none" lIns="0" tIns="0" rIns="0" bIns="0" rtlCol="0" anchor="t"/>
          <a:lstStyle/>
          <a:p>
            <a:pPr marL="0" indent="0" algn="l">
              <a:lnSpc>
                <a:spcPts val="2300"/>
              </a:lnSpc>
              <a:buNone/>
            </a:pPr>
            <a:r>
              <a:rPr lang="en-US" sz="185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Decoder</a:t>
            </a:r>
            <a:endParaRPr lang="en-US" sz="1850" dirty="0"/>
          </a:p>
        </p:txBody>
      </p:sp>
      <p:pic>
        <p:nvPicPr>
          <p:cNvPr id="11" name="Image 4" descr="preencoded.png"/>
          <p:cNvPicPr>
            <a:picLocks noChangeAspect="1"/>
          </p:cNvPicPr>
          <p:nvPr/>
        </p:nvPicPr>
        <p:blipFill>
          <a:blip r:embed="rId5"/>
          <a:stretch>
            <a:fillRect/>
          </a:stretch>
        </p:blipFill>
        <p:spPr>
          <a:xfrm>
            <a:off x="664607" y="6052423"/>
            <a:ext cx="949404" cy="1139309"/>
          </a:xfrm>
          <a:prstGeom prst="rect">
            <a:avLst/>
          </a:prstGeom>
        </p:spPr>
      </p:pic>
      <p:sp>
        <p:nvSpPr>
          <p:cNvPr id="12" name="Text 5"/>
          <p:cNvSpPr/>
          <p:nvPr/>
        </p:nvSpPr>
        <p:spPr>
          <a:xfrm>
            <a:off x="1898809" y="6242209"/>
            <a:ext cx="2373749" cy="296704"/>
          </a:xfrm>
          <a:prstGeom prst="rect">
            <a:avLst/>
          </a:prstGeom>
          <a:noFill/>
        </p:spPr>
        <p:txBody>
          <a:bodyPr wrap="none" lIns="0" tIns="0" rIns="0" bIns="0" rtlCol="0" anchor="t"/>
          <a:lstStyle/>
          <a:p>
            <a:pPr marL="0" indent="0" algn="l">
              <a:lnSpc>
                <a:spcPts val="2300"/>
              </a:lnSpc>
              <a:buNone/>
            </a:pPr>
            <a:r>
              <a:rPr lang="en-US" sz="185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Output</a:t>
            </a:r>
            <a:endParaRPr lang="en-US" sz="1850" dirty="0"/>
          </a:p>
        </p:txBody>
      </p:sp>
      <p:sp>
        <p:nvSpPr>
          <p:cNvPr id="13" name="Text 6"/>
          <p:cNvSpPr/>
          <p:nvPr/>
        </p:nvSpPr>
        <p:spPr>
          <a:xfrm>
            <a:off x="664607" y="7405330"/>
            <a:ext cx="13301186" cy="303848"/>
          </a:xfrm>
          <a:prstGeom prst="rect">
            <a:avLst/>
          </a:prstGeom>
          <a:noFill/>
        </p:spPr>
        <p:txBody>
          <a:bodyPr wrap="none" lIns="0" tIns="0" rIns="0" bIns="0" rtlCol="0" anchor="t"/>
          <a:lstStyle/>
          <a:p>
            <a:pPr marL="0" indent="0" algn="l">
              <a:lnSpc>
                <a:spcPts val="2350"/>
              </a:lnSpc>
              <a:buNone/>
            </a:pPr>
            <a:r>
              <a:rPr lang="en-US" sz="1450" dirty="0">
                <a:solidFill>
                  <a:srgbClr val="CFD0D8"/>
                </a:solidFill>
                <a:latin typeface="Roboto" panose="02000000000000000000" pitchFamily="34" charset="0"/>
                <a:ea typeface="Roboto" panose="02000000000000000000" pitchFamily="34" charset="-122"/>
                <a:cs typeface="Roboto" panose="02000000000000000000" pitchFamily="34" charset="-120"/>
              </a:rPr>
              <a:t>Goal: Make the output as close as possible to the original input. The "bottleneck" layer holds the compressed representation.</a:t>
            </a:r>
            <a:endParaRPr lang="en-US" sz="1450" dirty="0"/>
          </a:p>
        </p:txBody>
      </p:sp>
      <p:sp>
        <p:nvSpPr>
          <p:cNvPr id="14" name="Round Diagonal Corner Rectangle 13"/>
          <p:cNvSpPr/>
          <p:nvPr/>
        </p:nvSpPr>
        <p:spPr>
          <a:xfrm>
            <a:off x="12741275" y="7708900"/>
            <a:ext cx="1889125" cy="52514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5</a:t>
            </a:r>
            <a:endParaRPr lang="en-US" alt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68580"/>
            <a:ext cx="5486400" cy="8229600"/>
          </a:xfrm>
          <a:prstGeom prst="rect">
            <a:avLst/>
          </a:prstGeom>
        </p:spPr>
      </p:pic>
      <p:sp>
        <p:nvSpPr>
          <p:cNvPr id="3" name="Text 0"/>
          <p:cNvSpPr/>
          <p:nvPr/>
        </p:nvSpPr>
        <p:spPr>
          <a:xfrm>
            <a:off x="6226135" y="593408"/>
            <a:ext cx="5731669" cy="660440"/>
          </a:xfrm>
          <a:prstGeom prst="rect">
            <a:avLst/>
          </a:prstGeom>
          <a:noFill/>
        </p:spPr>
        <p:txBody>
          <a:bodyPr wrap="none" lIns="0" tIns="0" rIns="0" bIns="0" rtlCol="0" anchor="t"/>
          <a:lstStyle/>
          <a:p>
            <a:pPr marL="0" indent="0" algn="l">
              <a:lnSpc>
                <a:spcPts val="5200"/>
              </a:lnSpc>
              <a:buNone/>
            </a:pPr>
            <a:r>
              <a:rPr lang="en-US" sz="41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Practical Example: Code</a:t>
            </a:r>
            <a:endParaRPr lang="en-US" sz="4150" dirty="0"/>
          </a:p>
        </p:txBody>
      </p:sp>
      <p:sp>
        <p:nvSpPr>
          <p:cNvPr id="4" name="Shape 1"/>
          <p:cNvSpPr/>
          <p:nvPr/>
        </p:nvSpPr>
        <p:spPr>
          <a:xfrm>
            <a:off x="6226135" y="1570792"/>
            <a:ext cx="7664529" cy="6065282"/>
          </a:xfrm>
          <a:prstGeom prst="roundRect">
            <a:avLst>
              <a:gd name="adj" fmla="val 1464"/>
            </a:avLst>
          </a:prstGeom>
          <a:solidFill>
            <a:srgbClr val="0F163E"/>
          </a:solidFill>
        </p:spPr>
      </p:sp>
      <p:sp>
        <p:nvSpPr>
          <p:cNvPr id="5" name="Shape 2"/>
          <p:cNvSpPr/>
          <p:nvPr/>
        </p:nvSpPr>
        <p:spPr>
          <a:xfrm>
            <a:off x="6215658" y="1570792"/>
            <a:ext cx="7685484" cy="6065282"/>
          </a:xfrm>
          <a:prstGeom prst="roundRect">
            <a:avLst>
              <a:gd name="adj" fmla="val 523"/>
            </a:avLst>
          </a:prstGeom>
          <a:solidFill>
            <a:srgbClr val="0F163E"/>
          </a:solidFill>
        </p:spPr>
      </p:sp>
      <p:sp>
        <p:nvSpPr>
          <p:cNvPr id="6" name="Text 3"/>
          <p:cNvSpPr/>
          <p:nvPr/>
        </p:nvSpPr>
        <p:spPr>
          <a:xfrm>
            <a:off x="6426994" y="1729264"/>
            <a:ext cx="7262813" cy="5748338"/>
          </a:xfrm>
          <a:prstGeom prst="rect">
            <a:avLst/>
          </a:prstGeom>
          <a:noFill/>
        </p:spPr>
        <p:txBody>
          <a:bodyPr wrap="square" lIns="0" tIns="0" rIns="0" bIns="0" rtlCol="0" anchor="t"/>
          <a:lstStyle/>
          <a:p>
            <a:pPr marL="0" indent="0" algn="l">
              <a:lnSpc>
                <a:spcPts val="2650"/>
              </a:lnSpc>
              <a:buNone/>
            </a:pPr>
            <a:endParaRPr lang="en-US" altLang="en-GB" sz="1650" dirty="0"/>
          </a:p>
          <a:p>
            <a:pPr marL="0" indent="0" algn="l">
              <a:lnSpc>
                <a:spcPct val="100000"/>
              </a:lnSpc>
              <a:buNone/>
            </a:pPr>
            <a:r>
              <a:rPr lang="en-US" altLang="en-GB" sz="1650" dirty="0">
                <a:solidFill>
                  <a:schemeClr val="bg1"/>
                </a:solidFill>
              </a:rPr>
              <a:t>import numpy as np # type: ignore</a:t>
            </a:r>
            <a:endParaRPr lang="en-US" altLang="en-GB" sz="1650" dirty="0">
              <a:solidFill>
                <a:schemeClr val="bg1"/>
              </a:solidFill>
            </a:endParaRPr>
          </a:p>
          <a:p>
            <a:pPr marL="0" indent="0" algn="l">
              <a:lnSpc>
                <a:spcPct val="100000"/>
              </a:lnSpc>
              <a:buNone/>
            </a:pPr>
            <a:r>
              <a:rPr lang="en-US" altLang="en-GB" sz="1650" dirty="0">
                <a:solidFill>
                  <a:schemeClr val="bg1"/>
                </a:solidFill>
              </a:rPr>
              <a:t>import pandas as pd # type: ignore</a:t>
            </a:r>
            <a:endParaRPr lang="en-US" altLang="en-GB" sz="1650" dirty="0">
              <a:solidFill>
                <a:schemeClr val="bg1"/>
              </a:solidFill>
            </a:endParaRPr>
          </a:p>
          <a:p>
            <a:pPr marL="0" indent="0" algn="l">
              <a:lnSpc>
                <a:spcPct val="100000"/>
              </a:lnSpc>
              <a:buNone/>
            </a:pPr>
            <a:r>
              <a:rPr lang="en-US" altLang="en-GB" sz="1650" dirty="0">
                <a:solidFill>
                  <a:schemeClr val="bg1"/>
                </a:solidFill>
              </a:rPr>
              <a:t>import matplotlib.pyplot as plt # type: ignore</a:t>
            </a:r>
            <a:endParaRPr lang="en-US" altLang="en-GB" sz="1650" dirty="0">
              <a:solidFill>
                <a:schemeClr val="bg1"/>
              </a:solidFill>
            </a:endParaRPr>
          </a:p>
          <a:p>
            <a:pPr marL="0" indent="0" algn="l">
              <a:lnSpc>
                <a:spcPct val="100000"/>
              </a:lnSpc>
              <a:buNone/>
            </a:pPr>
            <a:r>
              <a:rPr lang="en-US" altLang="en-GB" sz="1650" dirty="0">
                <a:solidFill>
                  <a:schemeClr val="bg1"/>
                </a:solidFill>
              </a:rPr>
              <a:t>from sklearn.decomposition import PCA # type: ignore</a:t>
            </a:r>
            <a:endParaRPr lang="en-US" altLang="en-GB" sz="1650" dirty="0">
              <a:solidFill>
                <a:schemeClr val="bg1"/>
              </a:solidFill>
            </a:endParaRPr>
          </a:p>
          <a:p>
            <a:pPr marL="0" indent="0" algn="l">
              <a:lnSpc>
                <a:spcPct val="100000"/>
              </a:lnSpc>
              <a:buNone/>
            </a:pPr>
            <a:r>
              <a:rPr lang="en-US" altLang="en-GB" sz="1650" dirty="0">
                <a:solidFill>
                  <a:schemeClr val="bg1"/>
                </a:solidFill>
              </a:rPr>
              <a:t>from sklearn.preprocessing import MinMaxScaler # type: ignore</a:t>
            </a:r>
            <a:endParaRPr lang="en-US" altLang="en-GB" sz="1650" dirty="0">
              <a:solidFill>
                <a:schemeClr val="bg1"/>
              </a:solidFill>
            </a:endParaRPr>
          </a:p>
          <a:p>
            <a:pPr marL="0" indent="0" algn="l">
              <a:lnSpc>
                <a:spcPct val="100000"/>
              </a:lnSpc>
              <a:buNone/>
            </a:pPr>
            <a:r>
              <a:rPr lang="en-US" altLang="en-GB" sz="1650" dirty="0">
                <a:solidFill>
                  <a:schemeClr val="bg1"/>
                </a:solidFill>
              </a:rPr>
              <a:t>from tensorflow.keras.models import Model # type: ignore</a:t>
            </a:r>
            <a:endParaRPr lang="en-US" altLang="en-GB" sz="1650" dirty="0">
              <a:solidFill>
                <a:schemeClr val="bg1"/>
              </a:solidFill>
            </a:endParaRPr>
          </a:p>
          <a:p>
            <a:pPr marL="0" indent="0" algn="l">
              <a:lnSpc>
                <a:spcPct val="100000"/>
              </a:lnSpc>
              <a:buNone/>
            </a:pPr>
            <a:r>
              <a:rPr lang="en-US" altLang="en-GB" sz="1650" dirty="0">
                <a:solidFill>
                  <a:schemeClr val="bg1"/>
                </a:solidFill>
              </a:rPr>
              <a:t>from tensorflow.keras.layers import Input, Dense # type: ignore</a:t>
            </a:r>
            <a:endParaRPr lang="en-US" altLang="en-GB" sz="1650" dirty="0">
              <a:solidFill>
                <a:schemeClr val="bg1"/>
              </a:solidFill>
            </a:endParaRPr>
          </a:p>
          <a:p>
            <a:pPr marL="0" indent="0" algn="l">
              <a:lnSpc>
                <a:spcPct val="100000"/>
              </a:lnSpc>
              <a:buNone/>
            </a:pPr>
            <a:r>
              <a:rPr lang="en-US" altLang="en-GB" sz="1650" dirty="0">
                <a:solidFill>
                  <a:schemeClr val="bg1"/>
                </a:solidFill>
              </a:rPr>
              <a:t>from tensorflow.keras.optimizers import Adam # type: ignore</a:t>
            </a:r>
            <a:endParaRPr lang="en-US" altLang="en-GB" sz="1650" dirty="0">
              <a:solidFill>
                <a:schemeClr val="bg1"/>
              </a:solidFill>
            </a:endParaRPr>
          </a:p>
          <a:p>
            <a:pPr marL="0" indent="0" algn="l">
              <a:lnSpc>
                <a:spcPct val="100000"/>
              </a:lnSpc>
              <a:buNone/>
            </a:pPr>
            <a:r>
              <a:rPr lang="en-US" altLang="en-GB" sz="1650" dirty="0">
                <a:solidFill>
                  <a:schemeClr val="bg1"/>
                </a:solidFill>
              </a:rPr>
              <a:t>from tensorflow.keras.losses import MeanSquaredError # type: ignore</a:t>
            </a:r>
            <a:endParaRPr lang="en-US" altLang="en-GB" sz="1650" dirty="0">
              <a:solidFill>
                <a:schemeClr val="bg1"/>
              </a:solidFill>
            </a:endParaRPr>
          </a:p>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 1. Load and preprocess diabetes data</a:t>
            </a:r>
            <a:endParaRPr lang="en-US" altLang="en-GB" sz="1650" dirty="0">
              <a:solidFill>
                <a:schemeClr val="bg1"/>
              </a:solidFill>
            </a:endParaRPr>
          </a:p>
          <a:p>
            <a:pPr marL="0" indent="0" algn="l">
              <a:lnSpc>
                <a:spcPct val="100000"/>
              </a:lnSpc>
              <a:buNone/>
            </a:pPr>
            <a:r>
              <a:rPr lang="en-US" altLang="en-GB" sz="1650" dirty="0">
                <a:solidFill>
                  <a:schemeClr val="bg1"/>
                </a:solidFill>
              </a:rPr>
              <a:t>df = pd.read_csv('diabetes.csv')</a:t>
            </a:r>
            <a:endParaRPr lang="en-US" altLang="en-GB" sz="1650" dirty="0">
              <a:solidFill>
                <a:schemeClr val="bg1"/>
              </a:solidFill>
            </a:endParaRPr>
          </a:p>
          <a:p>
            <a:pPr marL="0" indent="0" algn="l">
              <a:lnSpc>
                <a:spcPct val="100000"/>
              </a:lnSpc>
              <a:buNone/>
            </a:pPr>
            <a:r>
              <a:rPr lang="en-US" altLang="en-GB" sz="1650" dirty="0">
                <a:solidFill>
                  <a:schemeClr val="bg1"/>
                </a:solidFill>
              </a:rPr>
              <a:t>x_data = df.values</a:t>
            </a:r>
            <a:endParaRPr lang="en-US" altLang="en-GB" sz="1650" dirty="0">
              <a:solidFill>
                <a:schemeClr val="bg1"/>
              </a:solidFill>
            </a:endParaRPr>
          </a:p>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 Scale data to [0, 1] range</a:t>
            </a:r>
            <a:endParaRPr lang="en-US" altLang="en-GB" sz="1650" dirty="0">
              <a:solidFill>
                <a:schemeClr val="bg1"/>
              </a:solidFill>
            </a:endParaRPr>
          </a:p>
          <a:p>
            <a:pPr marL="0" indent="0" algn="l">
              <a:lnSpc>
                <a:spcPct val="100000"/>
              </a:lnSpc>
              <a:buNone/>
            </a:pPr>
            <a:r>
              <a:rPr lang="en-US" altLang="en-GB" sz="1650" dirty="0">
                <a:solidFill>
                  <a:schemeClr val="bg1"/>
                </a:solidFill>
              </a:rPr>
              <a:t>scaler = MinMaxScaler()</a:t>
            </a:r>
            <a:endParaRPr lang="en-US" altLang="en-GB" sz="1650" dirty="0">
              <a:solidFill>
                <a:schemeClr val="bg1"/>
              </a:solidFill>
            </a:endParaRPr>
          </a:p>
          <a:p>
            <a:pPr marL="0" indent="0" algn="l">
              <a:lnSpc>
                <a:spcPct val="100000"/>
              </a:lnSpc>
              <a:buNone/>
            </a:pPr>
            <a:r>
              <a:rPr lang="en-US" altLang="en-GB" sz="1650" dirty="0">
                <a:solidFill>
                  <a:schemeClr val="bg1"/>
                </a:solidFill>
              </a:rPr>
              <a:t>x_data = scaler.fit_transform(x_data)</a:t>
            </a:r>
            <a:endParaRPr lang="en-US" altLang="en-GB" sz="1650" dirty="0">
              <a:solidFill>
                <a:schemeClr val="bg1"/>
              </a:solidFill>
            </a:endParaRPr>
          </a:p>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 Split into train/test (80/20)</a:t>
            </a:r>
            <a:endParaRPr lang="en-US" altLang="en-GB" sz="1650" dirty="0">
              <a:solidFill>
                <a:schemeClr val="bg1"/>
              </a:solidFill>
            </a:endParaRPr>
          </a:p>
          <a:p>
            <a:pPr marL="0" indent="0" algn="l">
              <a:lnSpc>
                <a:spcPct val="100000"/>
              </a:lnSpc>
              <a:buNone/>
            </a:pPr>
            <a:r>
              <a:rPr lang="en-US" altLang="en-GB" sz="1650" dirty="0">
                <a:solidFill>
                  <a:schemeClr val="bg1"/>
                </a:solidFill>
              </a:rPr>
              <a:t>split_idx = int(0.8 * len(x_data))</a:t>
            </a:r>
            <a:endParaRPr lang="en-US" altLang="en-GB" sz="1650" dirty="0">
              <a:solidFill>
                <a:schemeClr val="bg1"/>
              </a:solidFill>
            </a:endParaRPr>
          </a:p>
          <a:p>
            <a:pPr marL="0" indent="0" algn="l">
              <a:lnSpc>
                <a:spcPct val="100000"/>
              </a:lnSpc>
              <a:buNone/>
            </a:pPr>
            <a:r>
              <a:rPr lang="en-US" altLang="en-GB" sz="1650" dirty="0">
                <a:solidFill>
                  <a:schemeClr val="bg1"/>
                </a:solidFill>
              </a:rPr>
              <a:t>x_train = x_data[:split_idx]</a:t>
            </a:r>
            <a:endParaRPr lang="en-US" altLang="en-GB" sz="1650" dirty="0">
              <a:solidFill>
                <a:schemeClr val="bg1"/>
              </a:solidFill>
            </a:endParaRPr>
          </a:p>
          <a:p>
            <a:pPr marL="0" indent="0" algn="l">
              <a:lnSpc>
                <a:spcPct val="100000"/>
              </a:lnSpc>
              <a:buNone/>
            </a:pPr>
            <a:r>
              <a:rPr lang="en-US" altLang="en-GB" sz="1650" dirty="0">
                <a:solidFill>
                  <a:schemeClr val="bg1"/>
                </a:solidFill>
              </a:rPr>
              <a:t>x_test = x_data[split_idx:]</a:t>
            </a:r>
            <a:endParaRPr lang="en-US" altLang="en-GB" sz="1650" dirty="0">
              <a:solidFill>
                <a:schemeClr val="bg1"/>
              </a:solidFill>
            </a:endParaRPr>
          </a:p>
        </p:txBody>
      </p:sp>
      <p:sp>
        <p:nvSpPr>
          <p:cNvPr id="14" name="Round Diagonal Corner Rectangle 13"/>
          <p:cNvSpPr/>
          <p:nvPr/>
        </p:nvSpPr>
        <p:spPr>
          <a:xfrm>
            <a:off x="12740005" y="7635240"/>
            <a:ext cx="1889125" cy="62801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6</a:t>
            </a:r>
            <a:endParaRPr lang="en-US" alt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68580"/>
            <a:ext cx="5486400" cy="8229600"/>
          </a:xfrm>
          <a:prstGeom prst="rect">
            <a:avLst/>
          </a:prstGeom>
        </p:spPr>
      </p:pic>
      <p:sp>
        <p:nvSpPr>
          <p:cNvPr id="3" name="Text 0"/>
          <p:cNvSpPr/>
          <p:nvPr/>
        </p:nvSpPr>
        <p:spPr>
          <a:xfrm>
            <a:off x="6226135" y="593408"/>
            <a:ext cx="5731669" cy="660440"/>
          </a:xfrm>
          <a:prstGeom prst="rect">
            <a:avLst/>
          </a:prstGeom>
          <a:noFill/>
        </p:spPr>
        <p:txBody>
          <a:bodyPr wrap="none" lIns="0" tIns="0" rIns="0" bIns="0" rtlCol="0" anchor="t"/>
          <a:lstStyle/>
          <a:p>
            <a:pPr marL="0" indent="0" algn="l">
              <a:lnSpc>
                <a:spcPts val="5200"/>
              </a:lnSpc>
              <a:buNone/>
            </a:pPr>
            <a:r>
              <a:rPr lang="en-US" sz="41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Practical  Code</a:t>
            </a:r>
            <a:endParaRPr lang="en-US" sz="4150" dirty="0"/>
          </a:p>
        </p:txBody>
      </p:sp>
      <p:sp>
        <p:nvSpPr>
          <p:cNvPr id="4" name="Shape 1"/>
          <p:cNvSpPr/>
          <p:nvPr/>
        </p:nvSpPr>
        <p:spPr>
          <a:xfrm>
            <a:off x="6226135" y="1570792"/>
            <a:ext cx="7664529" cy="6065282"/>
          </a:xfrm>
          <a:prstGeom prst="roundRect">
            <a:avLst>
              <a:gd name="adj" fmla="val 1464"/>
            </a:avLst>
          </a:prstGeom>
          <a:solidFill>
            <a:srgbClr val="0F163E"/>
          </a:solidFill>
        </p:spPr>
      </p:sp>
      <p:sp>
        <p:nvSpPr>
          <p:cNvPr id="5" name="Shape 2"/>
          <p:cNvSpPr/>
          <p:nvPr/>
        </p:nvSpPr>
        <p:spPr>
          <a:xfrm>
            <a:off x="6215658" y="1570792"/>
            <a:ext cx="7685484" cy="6065282"/>
          </a:xfrm>
          <a:prstGeom prst="roundRect">
            <a:avLst>
              <a:gd name="adj" fmla="val 523"/>
            </a:avLst>
          </a:prstGeom>
          <a:solidFill>
            <a:srgbClr val="0F163E"/>
          </a:solidFill>
        </p:spPr>
      </p:sp>
      <p:sp>
        <p:nvSpPr>
          <p:cNvPr id="6" name="Text 3"/>
          <p:cNvSpPr/>
          <p:nvPr/>
        </p:nvSpPr>
        <p:spPr>
          <a:xfrm>
            <a:off x="6426835" y="1729105"/>
            <a:ext cx="7263130" cy="5923280"/>
          </a:xfrm>
          <a:prstGeom prst="rect">
            <a:avLst/>
          </a:prstGeom>
          <a:noFill/>
        </p:spPr>
        <p:txBody>
          <a:bodyPr wrap="square" lIns="0" tIns="0" rIns="0" bIns="0" rtlCol="0" anchor="t"/>
          <a:lstStyle/>
          <a:p>
            <a:pPr marL="0" indent="0" algn="l">
              <a:lnSpc>
                <a:spcPts val="2650"/>
              </a:lnSpc>
              <a:buNone/>
            </a:pPr>
            <a:r>
              <a:rPr lang="en-US" altLang="en-GB" sz="1650" dirty="0">
                <a:solidFill>
                  <a:schemeClr val="bg1"/>
                </a:solidFill>
              </a:rPr>
              <a:t># 2. Atoencoder Model</a:t>
            </a:r>
            <a:endParaRPr lang="en-US" altLang="en-GB" sz="1650" dirty="0">
              <a:solidFill>
                <a:schemeClr val="bg1"/>
              </a:solidFill>
            </a:endParaRPr>
          </a:p>
          <a:p>
            <a:pPr marL="0" indent="0" algn="l">
              <a:lnSpc>
                <a:spcPts val="2650"/>
              </a:lnSpc>
              <a:buNone/>
            </a:pPr>
            <a:r>
              <a:rPr lang="en-US" altLang="en-GB" sz="1650" dirty="0">
                <a:solidFill>
                  <a:schemeClr val="bg1"/>
                </a:solidFill>
              </a:rPr>
              <a:t>input_dim = x_train.shape[1]</a:t>
            </a:r>
            <a:endParaRPr lang="en-US" altLang="en-GB" sz="1650" dirty="0">
              <a:solidFill>
                <a:schemeClr val="bg1"/>
              </a:solidFill>
            </a:endParaRPr>
          </a:p>
          <a:p>
            <a:pPr marL="0" indent="0" algn="l">
              <a:lnSpc>
                <a:spcPts val="2650"/>
              </a:lnSpc>
              <a:buNone/>
            </a:pPr>
            <a:r>
              <a:rPr lang="en-US" altLang="en-GB" sz="1650" dirty="0">
                <a:solidFill>
                  <a:schemeClr val="bg1"/>
                </a:solidFill>
              </a:rPr>
              <a:t>encoding_dim = 4  # Smaller bottleneck for tabular data</a:t>
            </a:r>
            <a:endParaRPr lang="en-US" altLang="en-GB" sz="1650" dirty="0">
              <a:solidFill>
                <a:schemeClr val="bg1"/>
              </a:solidFill>
            </a:endParaRPr>
          </a:p>
          <a:p>
            <a:pPr marL="0" indent="0" algn="l">
              <a:lnSpc>
                <a:spcPts val="2650"/>
              </a:lnSpc>
              <a:buNone/>
            </a:pPr>
            <a:r>
              <a:rPr lang="en-US" altLang="en-GB" sz="1650" dirty="0">
                <a:solidFill>
                  <a:schemeClr val="bg1"/>
                </a:solidFill>
              </a:rPr>
              <a:t># Encoder</a:t>
            </a:r>
            <a:endParaRPr lang="en-US" altLang="en-GB" sz="1650" dirty="0">
              <a:solidFill>
                <a:schemeClr val="bg1"/>
              </a:solidFill>
            </a:endParaRPr>
          </a:p>
          <a:p>
            <a:pPr marL="0" indent="0" algn="l">
              <a:lnSpc>
                <a:spcPts val="2650"/>
              </a:lnSpc>
              <a:buNone/>
            </a:pPr>
            <a:r>
              <a:rPr lang="en-US" altLang="en-GB" sz="1650" dirty="0">
                <a:solidFill>
                  <a:schemeClr val="bg1"/>
                </a:solidFill>
              </a:rPr>
              <a:t>input_layer = Input(shape=(input_dim,))</a:t>
            </a:r>
            <a:endParaRPr lang="en-US" altLang="en-GB" sz="1650" dirty="0">
              <a:solidFill>
                <a:schemeClr val="bg1"/>
              </a:solidFill>
            </a:endParaRPr>
          </a:p>
          <a:p>
            <a:pPr marL="0" indent="0" algn="l">
              <a:lnSpc>
                <a:spcPts val="2650"/>
              </a:lnSpc>
              <a:buNone/>
            </a:pPr>
            <a:r>
              <a:rPr lang="en-US" altLang="en-GB" sz="1650" dirty="0">
                <a:solidFill>
                  <a:schemeClr val="bg1"/>
                </a:solidFill>
              </a:rPr>
              <a:t>encoded = Dense(16, activation='relu')(input_layer)</a:t>
            </a:r>
            <a:endParaRPr lang="en-US" altLang="en-GB" sz="1650" dirty="0">
              <a:solidFill>
                <a:schemeClr val="bg1"/>
              </a:solidFill>
            </a:endParaRPr>
          </a:p>
          <a:p>
            <a:pPr marL="0" indent="0" algn="l">
              <a:lnSpc>
                <a:spcPts val="2650"/>
              </a:lnSpc>
              <a:buNone/>
            </a:pPr>
            <a:r>
              <a:rPr lang="en-US" altLang="en-GB" sz="1650" dirty="0">
                <a:solidFill>
                  <a:schemeClr val="bg1"/>
                </a:solidFill>
              </a:rPr>
              <a:t>encoded = Dense(8, activation='relu')(encoded)</a:t>
            </a:r>
            <a:endParaRPr lang="en-US" altLang="en-GB" sz="1650" dirty="0">
              <a:solidFill>
                <a:schemeClr val="bg1"/>
              </a:solidFill>
            </a:endParaRPr>
          </a:p>
          <a:p>
            <a:pPr marL="0" indent="0" algn="l">
              <a:lnSpc>
                <a:spcPts val="2650"/>
              </a:lnSpc>
              <a:buNone/>
            </a:pPr>
            <a:r>
              <a:rPr lang="en-US" altLang="en-GB" sz="1650" dirty="0">
                <a:solidFill>
                  <a:schemeClr val="bg1"/>
                </a:solidFill>
              </a:rPr>
              <a:t>encoded = Dense(encoding_dim, activation='relu')(encoded)  # Bottleneck</a:t>
            </a:r>
            <a:endParaRPr lang="en-US" altLang="en-GB" sz="1650" dirty="0">
              <a:solidFill>
                <a:schemeClr val="bg1"/>
              </a:solidFill>
            </a:endParaRPr>
          </a:p>
          <a:p>
            <a:pPr marL="0" indent="0" algn="l">
              <a:lnSpc>
                <a:spcPts val="2650"/>
              </a:lnSpc>
              <a:buNone/>
            </a:pPr>
            <a:r>
              <a:rPr lang="en-US" altLang="en-GB" sz="1650" dirty="0">
                <a:solidFill>
                  <a:schemeClr val="bg1"/>
                </a:solidFill>
              </a:rPr>
              <a:t># Decoder</a:t>
            </a:r>
            <a:endParaRPr lang="en-US" altLang="en-GB" sz="1650" dirty="0">
              <a:solidFill>
                <a:schemeClr val="bg1"/>
              </a:solidFill>
            </a:endParaRPr>
          </a:p>
          <a:p>
            <a:pPr marL="0" indent="0" algn="l">
              <a:lnSpc>
                <a:spcPts val="2650"/>
              </a:lnSpc>
              <a:buNone/>
            </a:pPr>
            <a:r>
              <a:rPr lang="en-US" altLang="en-GB" sz="1650" dirty="0">
                <a:solidFill>
                  <a:schemeClr val="bg1"/>
                </a:solidFill>
              </a:rPr>
              <a:t>decoded = Dense(8, activation='relu')(encoded)</a:t>
            </a:r>
            <a:endParaRPr lang="en-US" altLang="en-GB" sz="1650" dirty="0">
              <a:solidFill>
                <a:schemeClr val="bg1"/>
              </a:solidFill>
            </a:endParaRPr>
          </a:p>
          <a:p>
            <a:pPr marL="0" indent="0" algn="l">
              <a:lnSpc>
                <a:spcPts val="2650"/>
              </a:lnSpc>
              <a:buNone/>
            </a:pPr>
            <a:r>
              <a:rPr lang="en-US" altLang="en-GB" sz="1650" dirty="0">
                <a:solidFill>
                  <a:schemeClr val="bg1"/>
                </a:solidFill>
              </a:rPr>
              <a:t>decoded = Dense(16, activation='relu')(decoded)</a:t>
            </a:r>
            <a:endParaRPr lang="en-US" altLang="en-GB" sz="1650" dirty="0">
              <a:solidFill>
                <a:schemeClr val="bg1"/>
              </a:solidFill>
            </a:endParaRPr>
          </a:p>
          <a:p>
            <a:pPr marL="0" indent="0" algn="l">
              <a:lnSpc>
                <a:spcPts val="2650"/>
              </a:lnSpc>
              <a:buNone/>
            </a:pPr>
            <a:r>
              <a:rPr lang="en-US" altLang="en-GB" sz="1650" dirty="0">
                <a:solidFill>
                  <a:schemeClr val="bg1"/>
                </a:solidFill>
              </a:rPr>
              <a:t>decoded = Dense(input_dim, activation='sigmoid')(decoded)</a:t>
            </a:r>
            <a:endParaRPr lang="en-US" altLang="en-GB" sz="1650" dirty="0">
              <a:solidFill>
                <a:schemeClr val="bg1"/>
              </a:solidFill>
            </a:endParaRPr>
          </a:p>
          <a:p>
            <a:pPr marL="0" indent="0" algn="l">
              <a:lnSpc>
                <a:spcPts val="2650"/>
              </a:lnSpc>
              <a:buNone/>
            </a:pPr>
            <a:endParaRPr lang="en-US" altLang="en-GB" sz="1650" dirty="0">
              <a:solidFill>
                <a:schemeClr val="bg1"/>
              </a:solidFill>
            </a:endParaRPr>
          </a:p>
          <a:p>
            <a:pPr marL="0" indent="0" algn="l">
              <a:lnSpc>
                <a:spcPts val="2650"/>
              </a:lnSpc>
              <a:buNone/>
            </a:pPr>
            <a:r>
              <a:rPr lang="en-US" altLang="en-GB" sz="1650" dirty="0">
                <a:solidFill>
                  <a:schemeClr val="bg1"/>
                </a:solidFill>
              </a:rPr>
              <a:t># Full model</a:t>
            </a:r>
            <a:endParaRPr lang="en-US" altLang="en-GB" sz="1650" dirty="0">
              <a:solidFill>
                <a:schemeClr val="bg1"/>
              </a:solidFill>
            </a:endParaRPr>
          </a:p>
          <a:p>
            <a:pPr marL="0" indent="0" algn="l">
              <a:lnSpc>
                <a:spcPts val="2650"/>
              </a:lnSpc>
              <a:buNone/>
            </a:pPr>
            <a:r>
              <a:rPr lang="en-US" altLang="en-GB" sz="1650" dirty="0">
                <a:solidFill>
                  <a:schemeClr val="bg1"/>
                </a:solidFill>
              </a:rPr>
              <a:t>autoencoder = Model(input_layer, decoded)</a:t>
            </a:r>
            <a:endParaRPr lang="en-US" altLang="en-GB" sz="1650" dirty="0">
              <a:solidFill>
                <a:schemeClr val="bg1"/>
              </a:solidFill>
            </a:endParaRPr>
          </a:p>
          <a:p>
            <a:pPr marL="0" indent="0" algn="l">
              <a:lnSpc>
                <a:spcPts val="2650"/>
              </a:lnSpc>
              <a:buNone/>
            </a:pPr>
            <a:r>
              <a:rPr lang="en-US" altLang="en-GB" sz="1650" dirty="0">
                <a:solidFill>
                  <a:schemeClr val="bg1"/>
                </a:solidFill>
              </a:rPr>
              <a:t>autoencoder.compile(optimizer=Adam(learning_rate=0.001), loss=MeanSquaredError())</a:t>
            </a:r>
            <a:endParaRPr lang="en-US" altLang="en-GB" sz="1650" dirty="0">
              <a:solidFill>
                <a:schemeClr val="bg1"/>
              </a:solidFill>
            </a:endParaRPr>
          </a:p>
        </p:txBody>
      </p:sp>
      <p:sp>
        <p:nvSpPr>
          <p:cNvPr id="14" name="Round Diagonal Corner Rectangle 13"/>
          <p:cNvSpPr/>
          <p:nvPr/>
        </p:nvSpPr>
        <p:spPr>
          <a:xfrm>
            <a:off x="12740005" y="7635240"/>
            <a:ext cx="1889125" cy="62801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7</a:t>
            </a:r>
            <a:endParaRPr lang="en-US" alt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68580"/>
            <a:ext cx="5486400" cy="8229600"/>
          </a:xfrm>
          <a:prstGeom prst="rect">
            <a:avLst/>
          </a:prstGeom>
        </p:spPr>
      </p:pic>
      <p:sp>
        <p:nvSpPr>
          <p:cNvPr id="3" name="Text 0"/>
          <p:cNvSpPr/>
          <p:nvPr/>
        </p:nvSpPr>
        <p:spPr>
          <a:xfrm>
            <a:off x="6226135" y="593408"/>
            <a:ext cx="5731669" cy="660440"/>
          </a:xfrm>
          <a:prstGeom prst="rect">
            <a:avLst/>
          </a:prstGeom>
          <a:noFill/>
        </p:spPr>
        <p:txBody>
          <a:bodyPr wrap="none" lIns="0" tIns="0" rIns="0" bIns="0" rtlCol="0" anchor="t"/>
          <a:lstStyle/>
          <a:p>
            <a:pPr marL="0" indent="0" algn="l">
              <a:lnSpc>
                <a:spcPts val="5200"/>
              </a:lnSpc>
              <a:buNone/>
            </a:pPr>
            <a:r>
              <a:rPr lang="en-US" sz="41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Practical Example: Code</a:t>
            </a:r>
            <a:endParaRPr lang="en-US" sz="4150" dirty="0"/>
          </a:p>
        </p:txBody>
      </p:sp>
      <p:sp>
        <p:nvSpPr>
          <p:cNvPr id="4" name="Shape 1"/>
          <p:cNvSpPr/>
          <p:nvPr/>
        </p:nvSpPr>
        <p:spPr>
          <a:xfrm>
            <a:off x="6226135" y="1570792"/>
            <a:ext cx="7664529" cy="6065282"/>
          </a:xfrm>
          <a:prstGeom prst="roundRect">
            <a:avLst>
              <a:gd name="adj" fmla="val 1464"/>
            </a:avLst>
          </a:prstGeom>
          <a:solidFill>
            <a:srgbClr val="0F163E"/>
          </a:solidFill>
        </p:spPr>
      </p:sp>
      <p:sp>
        <p:nvSpPr>
          <p:cNvPr id="5" name="Shape 2"/>
          <p:cNvSpPr/>
          <p:nvPr/>
        </p:nvSpPr>
        <p:spPr>
          <a:xfrm>
            <a:off x="6215658" y="1570792"/>
            <a:ext cx="7685484" cy="6065282"/>
          </a:xfrm>
          <a:prstGeom prst="roundRect">
            <a:avLst>
              <a:gd name="adj" fmla="val 523"/>
            </a:avLst>
          </a:prstGeom>
          <a:solidFill>
            <a:srgbClr val="0F163E"/>
          </a:solidFill>
        </p:spPr>
      </p:sp>
      <p:sp>
        <p:nvSpPr>
          <p:cNvPr id="6" name="Text 3"/>
          <p:cNvSpPr/>
          <p:nvPr/>
        </p:nvSpPr>
        <p:spPr>
          <a:xfrm>
            <a:off x="6426835" y="1729105"/>
            <a:ext cx="7263130" cy="5923280"/>
          </a:xfrm>
          <a:prstGeom prst="rect">
            <a:avLst/>
          </a:prstGeom>
          <a:noFill/>
        </p:spPr>
        <p:txBody>
          <a:bodyPr wrap="square" lIns="0" tIns="0" rIns="0" bIns="0" rtlCol="0" anchor="t"/>
          <a:lstStyle/>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 3. Train the model</a:t>
            </a:r>
            <a:endParaRPr lang="en-US" altLang="en-GB" sz="1650" dirty="0">
              <a:solidFill>
                <a:schemeClr val="bg1"/>
              </a:solidFill>
            </a:endParaRPr>
          </a:p>
          <a:p>
            <a:pPr marL="0" indent="0" algn="l">
              <a:lnSpc>
                <a:spcPct val="100000"/>
              </a:lnSpc>
              <a:buNone/>
            </a:pPr>
            <a:r>
              <a:rPr lang="en-US" altLang="en-GB" sz="1650" dirty="0">
                <a:solidFill>
                  <a:schemeClr val="bg1"/>
                </a:solidFill>
              </a:rPr>
              <a:t>history = autoencoder.fit(x_train, x_train,</a:t>
            </a:r>
            <a:endParaRPr lang="en-US" altLang="en-GB" sz="1650" dirty="0">
              <a:solidFill>
                <a:schemeClr val="bg1"/>
              </a:solidFill>
            </a:endParaRPr>
          </a:p>
          <a:p>
            <a:pPr marL="0" indent="0" algn="l">
              <a:lnSpc>
                <a:spcPct val="100000"/>
              </a:lnSpc>
              <a:buNone/>
            </a:pPr>
            <a:r>
              <a:rPr lang="en-US" altLang="en-GB" sz="1650" dirty="0">
                <a:solidFill>
                  <a:schemeClr val="bg1"/>
                </a:solidFill>
              </a:rPr>
              <a:t>                         epochs=100,</a:t>
            </a:r>
            <a:endParaRPr lang="en-US" altLang="en-GB" sz="1650" dirty="0">
              <a:solidFill>
                <a:schemeClr val="bg1"/>
              </a:solidFill>
            </a:endParaRPr>
          </a:p>
          <a:p>
            <a:pPr marL="0" indent="0" algn="l">
              <a:lnSpc>
                <a:spcPct val="100000"/>
              </a:lnSpc>
              <a:buNone/>
            </a:pPr>
            <a:r>
              <a:rPr lang="en-US" altLang="en-GB" sz="1650" dirty="0">
                <a:solidFill>
                  <a:schemeClr val="bg1"/>
                </a:solidFill>
              </a:rPr>
              <a:t>                         batch_size=32,</a:t>
            </a:r>
            <a:endParaRPr lang="en-US" altLang="en-GB" sz="1650" dirty="0">
              <a:solidFill>
                <a:schemeClr val="bg1"/>
              </a:solidFill>
            </a:endParaRPr>
          </a:p>
          <a:p>
            <a:pPr marL="0" indent="0" algn="l">
              <a:lnSpc>
                <a:spcPct val="100000"/>
              </a:lnSpc>
              <a:buNone/>
            </a:pPr>
            <a:r>
              <a:rPr lang="en-US" altLang="en-GB" sz="1650" dirty="0">
                <a:solidFill>
                  <a:schemeClr val="bg1"/>
                </a:solidFill>
              </a:rPr>
              <a:t>                         shuffle=True,</a:t>
            </a:r>
            <a:endParaRPr lang="en-US" altLang="en-GB" sz="1650" dirty="0">
              <a:solidFill>
                <a:schemeClr val="bg1"/>
              </a:solidFill>
            </a:endParaRPr>
          </a:p>
          <a:p>
            <a:pPr marL="0" indent="0" algn="l">
              <a:lnSpc>
                <a:spcPct val="100000"/>
              </a:lnSpc>
              <a:buNone/>
            </a:pPr>
            <a:r>
              <a:rPr lang="en-US" altLang="en-GB" sz="1650" dirty="0">
                <a:solidFill>
                  <a:schemeClr val="bg1"/>
                </a:solidFill>
              </a:rPr>
              <a:t>                         validation_data=(x_test, x_test))</a:t>
            </a:r>
            <a:endParaRPr lang="en-US" altLang="en-GB" sz="1650" dirty="0">
              <a:solidFill>
                <a:schemeClr val="bg1"/>
              </a:solidFill>
            </a:endParaRPr>
          </a:p>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 4. Reconstruct test data</a:t>
            </a:r>
            <a:endParaRPr lang="en-US" altLang="en-GB" sz="1650" dirty="0">
              <a:solidFill>
                <a:schemeClr val="bg1"/>
              </a:solidFill>
            </a:endParaRPr>
          </a:p>
          <a:p>
            <a:pPr marL="0" indent="0" algn="l">
              <a:lnSpc>
                <a:spcPct val="100000"/>
              </a:lnSpc>
              <a:buNone/>
            </a:pPr>
            <a:r>
              <a:rPr lang="en-US" altLang="en-GB" sz="1650" dirty="0">
                <a:solidFill>
                  <a:schemeClr val="bg1"/>
                </a:solidFill>
              </a:rPr>
              <a:t>reconstructed = autoencoder.predict(x_test)</a:t>
            </a:r>
            <a:endParaRPr lang="en-US" altLang="en-GB" sz="1650" dirty="0">
              <a:solidFill>
                <a:schemeClr val="bg1"/>
              </a:solidFill>
            </a:endParaRPr>
          </a:p>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 5. Compare with PCA</a:t>
            </a:r>
            <a:endParaRPr lang="en-US" altLang="en-GB" sz="1650" dirty="0">
              <a:solidFill>
                <a:schemeClr val="bg1"/>
              </a:solidFill>
            </a:endParaRPr>
          </a:p>
          <a:p>
            <a:pPr marL="0" indent="0" algn="l">
              <a:lnSpc>
                <a:spcPct val="100000"/>
              </a:lnSpc>
              <a:buNone/>
            </a:pPr>
            <a:r>
              <a:rPr lang="en-US" altLang="en-GB" sz="1650" dirty="0">
                <a:solidFill>
                  <a:schemeClr val="bg1"/>
                </a:solidFill>
              </a:rPr>
              <a:t>pca = PCA(n_components=encoding_dim)</a:t>
            </a:r>
            <a:endParaRPr lang="en-US" altLang="en-GB" sz="1650" dirty="0">
              <a:solidFill>
                <a:schemeClr val="bg1"/>
              </a:solidFill>
            </a:endParaRPr>
          </a:p>
          <a:p>
            <a:pPr marL="0" indent="0" algn="l">
              <a:lnSpc>
                <a:spcPct val="100000"/>
              </a:lnSpc>
              <a:buNone/>
            </a:pPr>
            <a:r>
              <a:rPr lang="en-US" altLang="en-GB" sz="1650" dirty="0">
                <a:solidFill>
                  <a:schemeClr val="bg1"/>
                </a:solidFill>
              </a:rPr>
              <a:t>pca.fit(x_train)</a:t>
            </a:r>
            <a:endParaRPr lang="en-US" altLang="en-GB" sz="1650" dirty="0">
              <a:solidFill>
                <a:schemeClr val="bg1"/>
              </a:solidFill>
            </a:endParaRPr>
          </a:p>
          <a:p>
            <a:pPr marL="0" indent="0" algn="l">
              <a:lnSpc>
                <a:spcPct val="100000"/>
              </a:lnSpc>
              <a:buNone/>
            </a:pPr>
            <a:r>
              <a:rPr lang="en-US" altLang="en-GB" sz="1650" dirty="0">
                <a:solidFill>
                  <a:schemeClr val="bg1"/>
                </a:solidFill>
              </a:rPr>
              <a:t>x_pca = pca.transform(x_test)</a:t>
            </a:r>
            <a:endParaRPr lang="en-US" altLang="en-GB" sz="1650" dirty="0">
              <a:solidFill>
                <a:schemeClr val="bg1"/>
              </a:solidFill>
            </a:endParaRPr>
          </a:p>
          <a:p>
            <a:pPr marL="0" indent="0" algn="l">
              <a:lnSpc>
                <a:spcPct val="100000"/>
              </a:lnSpc>
              <a:buNone/>
            </a:pPr>
            <a:r>
              <a:rPr lang="en-US" altLang="en-GB" sz="1650" dirty="0">
                <a:solidFill>
                  <a:schemeClr val="bg1"/>
                </a:solidFill>
              </a:rPr>
              <a:t>x_pca_inverse = pca.inverse_transform(x_pca)</a:t>
            </a:r>
            <a:endParaRPr lang="en-US" altLang="en-GB" sz="1650" dirty="0">
              <a:solidFill>
                <a:schemeClr val="bg1"/>
              </a:solidFill>
            </a:endParaRPr>
          </a:p>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 6. Calculate and compare MSE</a:t>
            </a:r>
            <a:endParaRPr lang="en-US" altLang="en-GB" sz="1650" dirty="0">
              <a:solidFill>
                <a:schemeClr val="bg1"/>
              </a:solidFill>
            </a:endParaRPr>
          </a:p>
          <a:p>
            <a:pPr marL="0" indent="0" algn="l">
              <a:lnSpc>
                <a:spcPct val="100000"/>
              </a:lnSpc>
              <a:buNone/>
            </a:pPr>
            <a:r>
              <a:rPr lang="en-US" altLang="en-GB" sz="1650" dirty="0">
                <a:solidFill>
                  <a:schemeClr val="bg1"/>
                </a:solidFill>
              </a:rPr>
              <a:t>def calculate_mse(original, reconstructed, label):</a:t>
            </a:r>
            <a:endParaRPr lang="en-US" altLang="en-GB" sz="1650" dirty="0">
              <a:solidFill>
                <a:schemeClr val="bg1"/>
              </a:solidFill>
            </a:endParaRPr>
          </a:p>
          <a:p>
            <a:pPr marL="0" indent="0" algn="l">
              <a:lnSpc>
                <a:spcPct val="100000"/>
              </a:lnSpc>
              <a:buNone/>
            </a:pPr>
            <a:r>
              <a:rPr lang="en-US" altLang="en-GB" sz="1650" dirty="0">
                <a:solidFill>
                  <a:schemeClr val="bg1"/>
                </a:solidFill>
              </a:rPr>
              <a:t>    mse = np.mean(np.square(original - reconstructed))</a:t>
            </a:r>
            <a:endParaRPr lang="en-US" altLang="en-GB" sz="1650" dirty="0">
              <a:solidFill>
                <a:schemeClr val="bg1"/>
              </a:solidFill>
            </a:endParaRPr>
          </a:p>
          <a:p>
            <a:pPr marL="0" indent="0" algn="l">
              <a:lnSpc>
                <a:spcPct val="100000"/>
              </a:lnSpc>
              <a:buNone/>
            </a:pPr>
            <a:r>
              <a:rPr lang="en-US" altLang="en-GB" sz="1650" dirty="0">
                <a:solidFill>
                  <a:schemeClr val="bg1"/>
                </a:solidFill>
              </a:rPr>
              <a:t>    print(f"{label} MSE: {mse:.5f}")</a:t>
            </a:r>
            <a:endParaRPr lang="en-US" altLang="en-GB" sz="1650" dirty="0">
              <a:solidFill>
                <a:schemeClr val="bg1"/>
              </a:solidFill>
            </a:endParaRPr>
          </a:p>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calculate_mse(x_test, reconstructed, "Autoencoder")</a:t>
            </a:r>
            <a:endParaRPr lang="en-US" altLang="en-GB" sz="1650" dirty="0">
              <a:solidFill>
                <a:schemeClr val="bg1"/>
              </a:solidFill>
            </a:endParaRPr>
          </a:p>
          <a:p>
            <a:pPr marL="0" indent="0" algn="l">
              <a:lnSpc>
                <a:spcPct val="100000"/>
              </a:lnSpc>
              <a:buNone/>
            </a:pPr>
            <a:r>
              <a:rPr lang="en-US" altLang="en-GB" sz="1650" dirty="0">
                <a:solidFill>
                  <a:schemeClr val="bg1"/>
                </a:solidFill>
              </a:rPr>
              <a:t>calculate_mse(x_test, x_pca_inverse, "PCA")</a:t>
            </a:r>
            <a:endParaRPr lang="en-US" altLang="en-GB" sz="1650" dirty="0">
              <a:solidFill>
                <a:schemeClr val="bg1"/>
              </a:solidFill>
            </a:endParaRPr>
          </a:p>
        </p:txBody>
      </p:sp>
      <p:sp>
        <p:nvSpPr>
          <p:cNvPr id="14" name="Round Diagonal Corner Rectangle 13"/>
          <p:cNvSpPr/>
          <p:nvPr/>
        </p:nvSpPr>
        <p:spPr>
          <a:xfrm>
            <a:off x="12740005" y="7635240"/>
            <a:ext cx="1889125" cy="62801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8</a:t>
            </a:r>
            <a:endParaRPr lang="en-US" alt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68580"/>
            <a:ext cx="5486400" cy="8229600"/>
          </a:xfrm>
          <a:prstGeom prst="rect">
            <a:avLst/>
          </a:prstGeom>
        </p:spPr>
      </p:pic>
      <p:sp>
        <p:nvSpPr>
          <p:cNvPr id="3" name="Text 0"/>
          <p:cNvSpPr/>
          <p:nvPr/>
        </p:nvSpPr>
        <p:spPr>
          <a:xfrm>
            <a:off x="6226135" y="593408"/>
            <a:ext cx="5731669" cy="660440"/>
          </a:xfrm>
          <a:prstGeom prst="rect">
            <a:avLst/>
          </a:prstGeom>
          <a:noFill/>
        </p:spPr>
        <p:txBody>
          <a:bodyPr wrap="none" lIns="0" tIns="0" rIns="0" bIns="0" rtlCol="0" anchor="t"/>
          <a:lstStyle/>
          <a:p>
            <a:pPr marL="0" indent="0" algn="l">
              <a:lnSpc>
                <a:spcPts val="5200"/>
              </a:lnSpc>
              <a:buNone/>
            </a:pPr>
            <a:r>
              <a:rPr lang="en-US" sz="41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Practical Example: Code</a:t>
            </a:r>
            <a:endParaRPr lang="en-US" sz="4150" dirty="0"/>
          </a:p>
        </p:txBody>
      </p:sp>
      <p:sp>
        <p:nvSpPr>
          <p:cNvPr id="4" name="Shape 1"/>
          <p:cNvSpPr/>
          <p:nvPr/>
        </p:nvSpPr>
        <p:spPr>
          <a:xfrm>
            <a:off x="6226135" y="1570792"/>
            <a:ext cx="7664529" cy="6065282"/>
          </a:xfrm>
          <a:prstGeom prst="roundRect">
            <a:avLst>
              <a:gd name="adj" fmla="val 1464"/>
            </a:avLst>
          </a:prstGeom>
          <a:solidFill>
            <a:srgbClr val="0F163E"/>
          </a:solidFill>
        </p:spPr>
      </p:sp>
      <p:sp>
        <p:nvSpPr>
          <p:cNvPr id="5" name="Shape 2"/>
          <p:cNvSpPr/>
          <p:nvPr/>
        </p:nvSpPr>
        <p:spPr>
          <a:xfrm>
            <a:off x="6215658" y="1570792"/>
            <a:ext cx="7685484" cy="6065282"/>
          </a:xfrm>
          <a:prstGeom prst="roundRect">
            <a:avLst>
              <a:gd name="adj" fmla="val 523"/>
            </a:avLst>
          </a:prstGeom>
          <a:solidFill>
            <a:srgbClr val="0F163E"/>
          </a:solidFill>
        </p:spPr>
      </p:sp>
      <p:sp>
        <p:nvSpPr>
          <p:cNvPr id="6" name="Text 3"/>
          <p:cNvSpPr/>
          <p:nvPr/>
        </p:nvSpPr>
        <p:spPr>
          <a:xfrm>
            <a:off x="6426835" y="1729105"/>
            <a:ext cx="7263130" cy="5923280"/>
          </a:xfrm>
          <a:prstGeom prst="rect">
            <a:avLst/>
          </a:prstGeom>
          <a:noFill/>
        </p:spPr>
        <p:txBody>
          <a:bodyPr wrap="square" lIns="0" tIns="0" rIns="0" bIns="0" rtlCol="0" anchor="t"/>
          <a:lstStyle/>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 7. Visualization - Plot first 5 features</a:t>
            </a:r>
            <a:endParaRPr lang="en-US" altLang="en-GB" sz="1650" dirty="0">
              <a:solidFill>
                <a:schemeClr val="bg1"/>
              </a:solidFill>
            </a:endParaRPr>
          </a:p>
          <a:p>
            <a:pPr marL="0" indent="0" algn="l">
              <a:lnSpc>
                <a:spcPct val="100000"/>
              </a:lnSpc>
              <a:buNone/>
            </a:pPr>
            <a:r>
              <a:rPr lang="en-US" altLang="en-GB" sz="1650" dirty="0">
                <a:solidFill>
                  <a:schemeClr val="bg1"/>
                </a:solidFill>
              </a:rPr>
              <a:t>plt.figure(figsize=(15, 10))</a:t>
            </a:r>
            <a:endParaRPr lang="en-US" altLang="en-GB" sz="1650" dirty="0">
              <a:solidFill>
                <a:schemeClr val="bg1"/>
              </a:solidFill>
            </a:endParaRPr>
          </a:p>
          <a:p>
            <a:pPr marL="0" indent="0" algn="l">
              <a:lnSpc>
                <a:spcPct val="100000"/>
              </a:lnSpc>
              <a:buNone/>
            </a:pPr>
            <a:r>
              <a:rPr lang="en-US" altLang="en-GB" sz="1650" dirty="0">
                <a:solidFill>
                  <a:schemeClr val="bg1"/>
                </a:solidFill>
              </a:rPr>
              <a:t>for feat in range(5):  # Plot first 5 features</a:t>
            </a:r>
            <a:endParaRPr lang="en-US" altLang="en-GB" sz="1650" dirty="0">
              <a:solidFill>
                <a:schemeClr val="bg1"/>
              </a:solidFill>
            </a:endParaRPr>
          </a:p>
          <a:p>
            <a:pPr marL="0" indent="0" algn="l">
              <a:lnSpc>
                <a:spcPct val="100000"/>
              </a:lnSpc>
              <a:buNone/>
            </a:pPr>
            <a:r>
              <a:rPr lang="en-US" altLang="en-GB" sz="1650" dirty="0">
                <a:solidFill>
                  <a:schemeClr val="bg1"/>
                </a:solidFill>
              </a:rPr>
              <a:t>    plt.subplot(5, 1, feat+1)</a:t>
            </a:r>
            <a:endParaRPr lang="en-US" altLang="en-GB" sz="1650" dirty="0">
              <a:solidFill>
                <a:schemeClr val="bg1"/>
              </a:solidFill>
            </a:endParaRPr>
          </a:p>
          <a:p>
            <a:pPr marL="0" indent="0" algn="l">
              <a:lnSpc>
                <a:spcPct val="100000"/>
              </a:lnSpc>
              <a:buNone/>
            </a:pPr>
            <a:r>
              <a:rPr lang="en-US" altLang="en-GB" sz="1650" dirty="0">
                <a:solidFill>
                  <a:schemeClr val="bg1"/>
                </a:solidFill>
              </a:rPr>
              <a:t>    plt.plot(x_test[:50, feat], label='Original', marker='o')</a:t>
            </a:r>
            <a:endParaRPr lang="en-US" altLang="en-GB" sz="1650" dirty="0">
              <a:solidFill>
                <a:schemeClr val="bg1"/>
              </a:solidFill>
            </a:endParaRPr>
          </a:p>
          <a:p>
            <a:pPr marL="0" indent="0" algn="l">
              <a:lnSpc>
                <a:spcPct val="100000"/>
              </a:lnSpc>
              <a:buNone/>
            </a:pPr>
            <a:r>
              <a:rPr lang="en-US" altLang="en-GB" sz="1650" dirty="0">
                <a:solidFill>
                  <a:schemeClr val="bg1"/>
                </a:solidFill>
              </a:rPr>
              <a:t>    plt.plot(reconstructed[:50, feat], label='Autoencoder', marker='x')</a:t>
            </a:r>
            <a:endParaRPr lang="en-US" altLang="en-GB" sz="1650" dirty="0">
              <a:solidFill>
                <a:schemeClr val="bg1"/>
              </a:solidFill>
            </a:endParaRPr>
          </a:p>
          <a:p>
            <a:pPr marL="0" indent="0" algn="l">
              <a:lnSpc>
                <a:spcPct val="100000"/>
              </a:lnSpc>
              <a:buNone/>
            </a:pPr>
            <a:r>
              <a:rPr lang="en-US" altLang="en-GB" sz="1650" dirty="0">
                <a:solidFill>
                  <a:schemeClr val="bg1"/>
                </a:solidFill>
              </a:rPr>
              <a:t>    plt.plot(x_pca_inverse[:50, feat], label='PCA', marker='^')</a:t>
            </a:r>
            <a:endParaRPr lang="en-US" altLang="en-GB" sz="1650" dirty="0">
              <a:solidFill>
                <a:schemeClr val="bg1"/>
              </a:solidFill>
            </a:endParaRPr>
          </a:p>
          <a:p>
            <a:pPr marL="0" indent="0" algn="l">
              <a:lnSpc>
                <a:spcPct val="100000"/>
              </a:lnSpc>
              <a:buNone/>
            </a:pPr>
            <a:r>
              <a:rPr lang="en-US" altLang="en-GB" sz="1650" dirty="0">
                <a:solidFill>
                  <a:schemeClr val="bg1"/>
                </a:solidFill>
              </a:rPr>
              <a:t>    plt.title(f'Feature {feat+1} Comparison')</a:t>
            </a:r>
            <a:endParaRPr lang="en-US" altLang="en-GB" sz="1650" dirty="0">
              <a:solidFill>
                <a:schemeClr val="bg1"/>
              </a:solidFill>
            </a:endParaRPr>
          </a:p>
          <a:p>
            <a:pPr marL="0" indent="0" algn="l">
              <a:lnSpc>
                <a:spcPct val="100000"/>
              </a:lnSpc>
              <a:buNone/>
            </a:pPr>
            <a:r>
              <a:rPr lang="en-US" altLang="en-GB" sz="1650" dirty="0">
                <a:solidFill>
                  <a:schemeClr val="bg1"/>
                </a:solidFill>
              </a:rPr>
              <a:t>    plt.legend()</a:t>
            </a:r>
            <a:endParaRPr lang="en-US" altLang="en-GB" sz="1650" dirty="0">
              <a:solidFill>
                <a:schemeClr val="bg1"/>
              </a:solidFill>
            </a:endParaRPr>
          </a:p>
          <a:p>
            <a:pPr marL="0" indent="0" algn="l">
              <a:lnSpc>
                <a:spcPct val="100000"/>
              </a:lnSpc>
              <a:buNone/>
            </a:pPr>
            <a:r>
              <a:rPr lang="en-US" altLang="en-GB" sz="1650" dirty="0">
                <a:solidFill>
                  <a:schemeClr val="bg1"/>
                </a:solidFill>
              </a:rPr>
              <a:t>plt.tight_layout()</a:t>
            </a:r>
            <a:endParaRPr lang="en-US" altLang="en-GB" sz="1650" dirty="0">
              <a:solidFill>
                <a:schemeClr val="bg1"/>
              </a:solidFill>
            </a:endParaRPr>
          </a:p>
          <a:p>
            <a:pPr marL="0" indent="0" algn="l">
              <a:lnSpc>
                <a:spcPct val="100000"/>
              </a:lnSpc>
              <a:buNone/>
            </a:pPr>
            <a:r>
              <a:rPr lang="en-US" altLang="en-GB" sz="1650" dirty="0">
                <a:solidFill>
                  <a:schemeClr val="bg1"/>
                </a:solidFill>
              </a:rPr>
              <a:t>plt.show()</a:t>
            </a:r>
            <a:endParaRPr lang="en-US" altLang="en-GB" sz="1650" dirty="0">
              <a:solidFill>
                <a:schemeClr val="bg1"/>
              </a:solidFill>
            </a:endParaRPr>
          </a:p>
          <a:p>
            <a:pPr marL="0" indent="0" algn="l">
              <a:lnSpc>
                <a:spcPct val="100000"/>
              </a:lnSpc>
              <a:buNone/>
            </a:pPr>
            <a:endParaRPr lang="en-US" altLang="en-GB" sz="1650" dirty="0">
              <a:solidFill>
                <a:schemeClr val="bg1"/>
              </a:solidFill>
            </a:endParaRPr>
          </a:p>
          <a:p>
            <a:pPr marL="0" indent="0" algn="l">
              <a:lnSpc>
                <a:spcPct val="100000"/>
              </a:lnSpc>
              <a:buNone/>
            </a:pPr>
            <a:r>
              <a:rPr lang="en-US" altLang="en-GB" sz="1650" dirty="0">
                <a:solidFill>
                  <a:schemeClr val="bg1"/>
                </a:solidFill>
              </a:rPr>
              <a:t># 8. Plot training history</a:t>
            </a:r>
            <a:endParaRPr lang="en-US" altLang="en-GB" sz="1650" dirty="0">
              <a:solidFill>
                <a:schemeClr val="bg1"/>
              </a:solidFill>
            </a:endParaRPr>
          </a:p>
          <a:p>
            <a:pPr marL="0" indent="0" algn="l">
              <a:lnSpc>
                <a:spcPct val="100000"/>
              </a:lnSpc>
              <a:buNone/>
            </a:pPr>
            <a:r>
              <a:rPr lang="en-US" altLang="en-GB" sz="1650" dirty="0">
                <a:solidFill>
                  <a:schemeClr val="bg1"/>
                </a:solidFill>
              </a:rPr>
              <a:t>plt.figure(figsize=(10, 5))</a:t>
            </a:r>
            <a:endParaRPr lang="en-US" altLang="en-GB" sz="1650" dirty="0">
              <a:solidFill>
                <a:schemeClr val="bg1"/>
              </a:solidFill>
            </a:endParaRPr>
          </a:p>
          <a:p>
            <a:pPr marL="0" indent="0" algn="l">
              <a:lnSpc>
                <a:spcPct val="100000"/>
              </a:lnSpc>
              <a:buNone/>
            </a:pPr>
            <a:r>
              <a:rPr lang="en-US" altLang="en-GB" sz="1650" dirty="0">
                <a:solidFill>
                  <a:schemeClr val="bg1"/>
                </a:solidFill>
              </a:rPr>
              <a:t>plt.plot(history.history['loss'], label='Training Loss')</a:t>
            </a:r>
            <a:endParaRPr lang="en-US" altLang="en-GB" sz="1650" dirty="0">
              <a:solidFill>
                <a:schemeClr val="bg1"/>
              </a:solidFill>
            </a:endParaRPr>
          </a:p>
          <a:p>
            <a:pPr marL="0" indent="0" algn="l">
              <a:lnSpc>
                <a:spcPct val="100000"/>
              </a:lnSpc>
              <a:buNone/>
            </a:pPr>
            <a:r>
              <a:rPr lang="en-US" altLang="en-GB" sz="1650" dirty="0">
                <a:solidFill>
                  <a:schemeClr val="bg1"/>
                </a:solidFill>
              </a:rPr>
              <a:t>plt.plot(history.history['val_loss'], label='Validation Loss')</a:t>
            </a:r>
            <a:endParaRPr lang="en-US" altLang="en-GB" sz="1650" dirty="0">
              <a:solidFill>
                <a:schemeClr val="bg1"/>
              </a:solidFill>
            </a:endParaRPr>
          </a:p>
          <a:p>
            <a:pPr marL="0" indent="0" algn="l">
              <a:lnSpc>
                <a:spcPct val="100000"/>
              </a:lnSpc>
              <a:buNone/>
            </a:pPr>
            <a:r>
              <a:rPr lang="en-US" altLang="en-GB" sz="1650" dirty="0">
                <a:solidFill>
                  <a:schemeClr val="bg1"/>
                </a:solidFill>
              </a:rPr>
              <a:t>plt.title('Model Training History')</a:t>
            </a:r>
            <a:endParaRPr lang="en-US" altLang="en-GB" sz="1650" dirty="0">
              <a:solidFill>
                <a:schemeClr val="bg1"/>
              </a:solidFill>
            </a:endParaRPr>
          </a:p>
          <a:p>
            <a:pPr marL="0" indent="0" algn="l">
              <a:lnSpc>
                <a:spcPct val="100000"/>
              </a:lnSpc>
              <a:buNone/>
            </a:pPr>
            <a:r>
              <a:rPr lang="en-US" altLang="en-GB" sz="1650" dirty="0">
                <a:solidFill>
                  <a:schemeClr val="bg1"/>
                </a:solidFill>
              </a:rPr>
              <a:t>plt.ylabel('Loss (MSE)')</a:t>
            </a:r>
            <a:endParaRPr lang="en-US" altLang="en-GB" sz="1650" dirty="0">
              <a:solidFill>
                <a:schemeClr val="bg1"/>
              </a:solidFill>
            </a:endParaRPr>
          </a:p>
          <a:p>
            <a:pPr marL="0" indent="0" algn="l">
              <a:lnSpc>
                <a:spcPct val="100000"/>
              </a:lnSpc>
              <a:buNone/>
            </a:pPr>
            <a:r>
              <a:rPr lang="en-US" altLang="en-GB" sz="1650" dirty="0">
                <a:solidFill>
                  <a:schemeClr val="bg1"/>
                </a:solidFill>
              </a:rPr>
              <a:t>plt.xlabel('Epoch')</a:t>
            </a:r>
            <a:endParaRPr lang="en-US" altLang="en-GB" sz="1650" dirty="0">
              <a:solidFill>
                <a:schemeClr val="bg1"/>
              </a:solidFill>
            </a:endParaRPr>
          </a:p>
          <a:p>
            <a:pPr marL="0" indent="0" algn="l">
              <a:lnSpc>
                <a:spcPct val="100000"/>
              </a:lnSpc>
              <a:buNone/>
            </a:pPr>
            <a:r>
              <a:rPr lang="en-US" altLang="en-GB" sz="1650" dirty="0">
                <a:solidFill>
                  <a:schemeClr val="bg1"/>
                </a:solidFill>
              </a:rPr>
              <a:t>plt.legend()</a:t>
            </a:r>
            <a:endParaRPr lang="en-US" altLang="en-GB" sz="1650" dirty="0">
              <a:solidFill>
                <a:schemeClr val="bg1"/>
              </a:solidFill>
            </a:endParaRPr>
          </a:p>
          <a:p>
            <a:pPr marL="0" indent="0" algn="l">
              <a:lnSpc>
                <a:spcPct val="100000"/>
              </a:lnSpc>
              <a:buNone/>
            </a:pPr>
            <a:r>
              <a:rPr lang="en-US" altLang="en-GB" sz="1650" dirty="0">
                <a:solidFill>
                  <a:schemeClr val="bg1"/>
                </a:solidFill>
              </a:rPr>
              <a:t>plt.grid(True)</a:t>
            </a:r>
            <a:endParaRPr lang="en-US" altLang="en-GB" sz="1650" dirty="0">
              <a:solidFill>
                <a:schemeClr val="bg1"/>
              </a:solidFill>
            </a:endParaRPr>
          </a:p>
          <a:p>
            <a:pPr marL="0" indent="0" algn="l">
              <a:lnSpc>
                <a:spcPct val="100000"/>
              </a:lnSpc>
              <a:buNone/>
            </a:pPr>
            <a:r>
              <a:rPr lang="en-US" altLang="en-GB" sz="1650" dirty="0">
                <a:solidFill>
                  <a:schemeClr val="bg1"/>
                </a:solidFill>
              </a:rPr>
              <a:t>plt.show()</a:t>
            </a:r>
            <a:endParaRPr lang="en-US" altLang="en-GB" sz="1650" dirty="0">
              <a:solidFill>
                <a:schemeClr val="bg1"/>
              </a:solidFill>
            </a:endParaRPr>
          </a:p>
        </p:txBody>
      </p:sp>
      <p:sp>
        <p:nvSpPr>
          <p:cNvPr id="14" name="Round Diagonal Corner Rectangle 13"/>
          <p:cNvSpPr/>
          <p:nvPr/>
        </p:nvSpPr>
        <p:spPr>
          <a:xfrm>
            <a:off x="12740005" y="7635240"/>
            <a:ext cx="1889125" cy="628015"/>
          </a:xfrm>
          <a:prstGeom prst="round2Diag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en-GB"/>
              <a:t>9</a:t>
            </a:r>
            <a:endParaRPr lang="en-US" alt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5848</Words>
  <Application>WPS Slides</Application>
  <PresentationFormat>On-screen Show (16:9)</PresentationFormat>
  <Paragraphs>270</Paragraphs>
  <Slides>16</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SimSun</vt:lpstr>
      <vt:lpstr>Wingdings</vt:lpstr>
      <vt:lpstr>Roboto Medium</vt:lpstr>
      <vt:lpstr>Roboto Medium</vt:lpstr>
      <vt:lpstr>Roboto Medium</vt:lpstr>
      <vt:lpstr>Roboto</vt:lpstr>
      <vt:lpstr>Roboto</vt:lpstr>
      <vt:lpstr>Roboto</vt:lpstr>
      <vt:lpstr>Calibri</vt:lpstr>
      <vt:lpstr>Microsoft YaHei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MTS</cp:lastModifiedBy>
  <cp:revision>4</cp:revision>
  <dcterms:created xsi:type="dcterms:W3CDTF">2025-04-11T02:06:00Z</dcterms:created>
  <dcterms:modified xsi:type="dcterms:W3CDTF">2025-04-11T02:33:23Z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48EEEBA3D8454726996636FE09A7D8D8_12</vt:lpwstr>
  </property>
  <property fmtid="{D5CDD505-2E9C-101B-9397-08002B2CF9AE}" pid="3" name="KSOProductBuildVer">
    <vt:lpwstr>2057-12.2.0.20782</vt:lpwstr>
  </property>
</Properties>
</file>